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ppt/charts/chart5.xml" ContentType="application/vnd.openxmlformats-officedocument.drawingml.chart+xml"/>
  <Override PartName="/ppt/notesSlides/notesSlide4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54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18"/>
  </p:notesMasterIdLst>
  <p:handoutMasterIdLst>
    <p:handoutMasterId r:id="rId119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56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75" r:id="rId44"/>
    <p:sldId id="442" r:id="rId45"/>
    <p:sldId id="297" r:id="rId46"/>
    <p:sldId id="293" r:id="rId47"/>
    <p:sldId id="414" r:id="rId48"/>
    <p:sldId id="415" r:id="rId49"/>
    <p:sldId id="267" r:id="rId50"/>
    <p:sldId id="321" r:id="rId51"/>
    <p:sldId id="269" r:id="rId52"/>
    <p:sldId id="450" r:id="rId53"/>
    <p:sldId id="445" r:id="rId54"/>
    <p:sldId id="446" r:id="rId55"/>
    <p:sldId id="451" r:id="rId56"/>
    <p:sldId id="447" r:id="rId57"/>
    <p:sldId id="452" r:id="rId58"/>
    <p:sldId id="453" r:id="rId59"/>
    <p:sldId id="454" r:id="rId60"/>
    <p:sldId id="459" r:id="rId61"/>
    <p:sldId id="458" r:id="rId62"/>
    <p:sldId id="460" r:id="rId63"/>
    <p:sldId id="332" r:id="rId64"/>
    <p:sldId id="699" r:id="rId65"/>
    <p:sldId id="272" r:id="rId66"/>
    <p:sldId id="418" r:id="rId67"/>
    <p:sldId id="470" r:id="rId68"/>
    <p:sldId id="471" r:id="rId69"/>
    <p:sldId id="472" r:id="rId70"/>
    <p:sldId id="473" r:id="rId71"/>
    <p:sldId id="698" r:id="rId72"/>
    <p:sldId id="320" r:id="rId73"/>
    <p:sldId id="303" r:id="rId74"/>
    <p:sldId id="305" r:id="rId75"/>
    <p:sldId id="381" r:id="rId76"/>
    <p:sldId id="385" r:id="rId77"/>
    <p:sldId id="382" r:id="rId78"/>
    <p:sldId id="307" r:id="rId79"/>
    <p:sldId id="308" r:id="rId80"/>
    <p:sldId id="384" r:id="rId81"/>
    <p:sldId id="389" r:id="rId82"/>
    <p:sldId id="309" r:id="rId83"/>
    <p:sldId id="465" r:id="rId84"/>
    <p:sldId id="392" r:id="rId85"/>
    <p:sldId id="310" r:id="rId86"/>
    <p:sldId id="395" r:id="rId87"/>
    <p:sldId id="397" r:id="rId88"/>
    <p:sldId id="398" r:id="rId89"/>
    <p:sldId id="314" r:id="rId90"/>
    <p:sldId id="402" r:id="rId91"/>
    <p:sldId id="399" r:id="rId92"/>
    <p:sldId id="466" r:id="rId93"/>
    <p:sldId id="404" r:id="rId94"/>
    <p:sldId id="405" r:id="rId95"/>
    <p:sldId id="316" r:id="rId96"/>
    <p:sldId id="317" r:id="rId97"/>
    <p:sldId id="467" r:id="rId98"/>
    <p:sldId id="462" r:id="rId99"/>
    <p:sldId id="359" r:id="rId100"/>
    <p:sldId id="461" r:id="rId101"/>
    <p:sldId id="360" r:id="rId102"/>
    <p:sldId id="361" r:id="rId103"/>
    <p:sldId id="362" r:id="rId104"/>
    <p:sldId id="364" r:id="rId105"/>
    <p:sldId id="366" r:id="rId106"/>
    <p:sldId id="368" r:id="rId107"/>
    <p:sldId id="369" r:id="rId108"/>
    <p:sldId id="370" r:id="rId109"/>
    <p:sldId id="474" r:id="rId110"/>
    <p:sldId id="701" r:id="rId111"/>
    <p:sldId id="702" r:id="rId112"/>
    <p:sldId id="700" r:id="rId113"/>
    <p:sldId id="376" r:id="rId114"/>
    <p:sldId id="380" r:id="rId115"/>
    <p:sldId id="469" r:id="rId116"/>
    <p:sldId id="290" r:id="rId117"/>
  </p:sldIdLst>
  <p:sldSz cx="9906000" cy="6858000" type="A4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9FD"/>
    <a:srgbClr val="FFFFEB"/>
    <a:srgbClr val="FDFECE"/>
    <a:srgbClr val="FFFFAB"/>
    <a:srgbClr val="F4FCFE"/>
    <a:srgbClr val="97DFE7"/>
    <a:srgbClr val="FFEBFF"/>
    <a:srgbClr val="CCFF33"/>
    <a:srgbClr val="FF7C80"/>
    <a:srgbClr val="E3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8" autoAdjust="0"/>
    <p:restoredTop sz="96224" autoAdjust="0"/>
  </p:normalViewPr>
  <p:slideViewPr>
    <p:cSldViewPr snapToGrid="0">
      <p:cViewPr varScale="1">
        <p:scale>
          <a:sx n="106" d="100"/>
          <a:sy n="106" d="100"/>
        </p:scale>
        <p:origin x="330" y="96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34000"/>
        <c:axId val="168884544"/>
      </c:barChart>
      <c:catAx>
        <c:axId val="733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884544"/>
        <c:crosses val="autoZero"/>
        <c:auto val="1"/>
        <c:lblAlgn val="ctr"/>
        <c:lblOffset val="100"/>
        <c:noMultiLvlLbl val="0"/>
      </c:catAx>
      <c:valAx>
        <c:axId val="1688845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334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55017161316369E-2"/>
          <c:y val="0.16067116224366465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700">
                  <a:srgbClr val="FFFFAB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2.3420147040162827E-3"/>
                  <c:y val="0.34149738245698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5.0297799313546408E-3"/>
                  <c:y val="0.41144784816515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23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4393371.53</c:v>
                </c:pt>
                <c:pt idx="1">
                  <c:v>4805233.57</c:v>
                </c:pt>
                <c:pt idx="2" formatCode="#,##0.000">
                  <c:v>5300943.5580000002</c:v>
                </c:pt>
                <c:pt idx="3">
                  <c:v>5455748.8300000001</c:v>
                </c:pt>
                <c:pt idx="4" formatCode="#,##0.000">
                  <c:v>4399683.2659999998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FFEBFF"/>
                </a:gs>
                <a:gs pos="87000">
                  <a:srgbClr val="FF000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FFEBFF"/>
                  </a:gs>
                  <a:gs pos="87000">
                    <a:srgbClr val="FF000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B-4297-BAF6-ED8BCE606D1C}"/>
              </c:ext>
            </c:extLst>
          </c:dPt>
          <c:dLbls>
            <c:dLbl>
              <c:idx val="0"/>
              <c:layout>
                <c:manualLayout>
                  <c:x val="5.1282046105183884E-3"/>
                  <c:y val="0.31555562353265065"/>
                </c:manualLayout>
              </c:layout>
              <c:spPr>
                <a:gradFill>
                  <a:gsLst>
                    <a:gs pos="76000">
                      <a:srgbClr val="E8F4E4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1000">
                      <a:srgbClr val="FFFFEB"/>
                    </a:gs>
                    <a:gs pos="30807">
                      <a:schemeClr val="accent4">
                        <a:lumMod val="20000"/>
                        <a:lumOff val="80000"/>
                      </a:schemeClr>
                    </a:gs>
                    <a:gs pos="99000">
                      <a:srgbClr val="E3F8FD"/>
                    </a:gs>
                    <a:gs pos="53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6.4102557631480154E-3"/>
                  <c:y val="0.38830499396561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4 417 446,96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gradFill>
                <a:gsLst>
                  <a:gs pos="11362">
                    <a:srgbClr val="E8F4E4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53000">
                    <a:schemeClr val="tx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4225724.2</c:v>
                </c:pt>
                <c:pt idx="1">
                  <c:v>5313897</c:v>
                </c:pt>
                <c:pt idx="2" formatCode="#,##0.000">
                  <c:v>5677118.5779999997</c:v>
                </c:pt>
                <c:pt idx="3">
                  <c:v>5485556.9800000004</c:v>
                </c:pt>
                <c:pt idx="4" formatCode="#,##0.000">
                  <c:v>4417446.96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1.0679386230567332E-3"/>
                  <c:y val="-7.539101172606975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-4.8328285887341473E-3"/>
                  <c:y val="0.2458132598565100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-1.6767615586513224E-3"/>
                  <c:y val="0.246110436761553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- 376</a:t>
                    </a:r>
                    <a:r>
                      <a:rPr lang="en-US" baseline="0" dirty="0"/>
                      <a:t> 175,020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CF-4A7C-887A-BA2620646065}"/>
                </c:ext>
              </c:extLst>
            </c:dLbl>
            <c:dLbl>
              <c:idx val="3"/>
              <c:layout>
                <c:manualLayout>
                  <c:x val="1.034928326266909E-3"/>
                  <c:y val="0.237098354422140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-29 808,15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CF-4A7C-887A-BA2620646065}"/>
                </c:ext>
              </c:extLst>
            </c:dLbl>
            <c:dLbl>
              <c:idx val="4"/>
              <c:layout>
                <c:manualLayout>
                  <c:x val="-1.8573589887584303E-3"/>
                  <c:y val="0.24100769245802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CF-4A7C-887A-BA2620646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167647.33000000007</c:v>
                </c:pt>
                <c:pt idx="1">
                  <c:v>-508663.4299999997</c:v>
                </c:pt>
                <c:pt idx="2" formatCode="#,##0.000">
                  <c:v>-376175.01999999955</c:v>
                </c:pt>
                <c:pt idx="3">
                  <c:v>-29808.150000000373</c:v>
                </c:pt>
                <c:pt idx="4" formatCode="#,##0.000">
                  <c:v>-17763.694000000134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69230769230769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50 429,07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E2-47D7-8AE2-1A7BC568F7E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86EDC75-6E13-423C-AA82-6794A1E4B513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AE2-47D7-8AE2-1A7BC568F7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74 203,687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E2-47D7-8AE2-1A7BC568F7E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B26D4C8-BCE0-483C-BB19-5077FF44C895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AE2-47D7-8AE2-1A7BC568F7E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571D3C8-C61C-465D-863C-B25FA1494D38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AE2-47D7-8AE2-1A7BC568F7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50429.07</c:v>
                </c:pt>
                <c:pt idx="1">
                  <c:v>29929.452000000001</c:v>
                </c:pt>
                <c:pt idx="2" formatCode="#,##0.000">
                  <c:v>10634</c:v>
                </c:pt>
                <c:pt idx="3">
                  <c:v>0</c:v>
                </c:pt>
                <c:pt idx="4" formatCode="#,##0.00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Лист1!$E$4</c15:f>
                <c15:dlblRangeCache>
                  <c:ptCount val="1"/>
                  <c:pt idx="0">
                    <c:v>10 634,000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7AE2-47D7-8AE2-1A7BC568F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86704"/>
        <c:axId val="171191184"/>
        <c:axId val="0"/>
      </c:bar3DChart>
      <c:catAx>
        <c:axId val="1711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91184"/>
        <c:crosses val="autoZero"/>
        <c:auto val="1"/>
        <c:lblAlgn val="ctr"/>
        <c:lblOffset val="100"/>
        <c:noMultiLvlLbl val="0"/>
      </c:catAx>
      <c:valAx>
        <c:axId val="17119118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86704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1641312"/>
        <c:axId val="273162616"/>
        <c:axId val="0"/>
      </c:bar3DChart>
      <c:catAx>
        <c:axId val="271641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3162616"/>
        <c:crosses val="autoZero"/>
        <c:auto val="1"/>
        <c:lblAlgn val="ctr"/>
        <c:lblOffset val="100"/>
        <c:noMultiLvlLbl val="0"/>
      </c:catAx>
      <c:valAx>
        <c:axId val="273162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16413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бюджета  Талдомского городского округа</a:t>
            </a:r>
          </a:p>
          <a:p>
            <a:pPr algn="r"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динамике 2023-2027 годы                                          </a:t>
            </a:r>
            <a:r>
              <a:rPr lang="ru-RU" sz="7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c:rich>
      </c:tx>
      <c:layout>
        <c:manualLayout>
          <c:xMode val="edge"/>
          <c:yMode val="edge"/>
          <c:x val="0.21715384615384614"/>
          <c:y val="3.2044473607465734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0">
              <a:srgbClr val="FFFFEB"/>
            </a:gs>
            <a:gs pos="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2023г.(факт)</c:v>
                </c:pt>
              </c:strCache>
            </c:strRef>
          </c:tx>
          <c:spPr>
            <a:solidFill>
              <a:srgbClr val="CCFF33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4.2283464566929135E-3"/>
                  <c:y val="0.26745873432487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solidFill>
                <a:srgbClr val="CCFF33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#,##0.000</c:formatCode>
                <c:ptCount val="4"/>
                <c:pt idx="0">
                  <c:v>4393371.5</c:v>
                </c:pt>
                <c:pt idx="1">
                  <c:v>1651702.77</c:v>
                </c:pt>
                <c:pt idx="2">
                  <c:v>298915.86</c:v>
                </c:pt>
                <c:pt idx="3">
                  <c:v>2442752.9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 (ожидаемое)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4.7008003968073819E-17"/>
                  <c:y val="0.17407407407407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#,##0.000</c:formatCode>
                <c:ptCount val="4"/>
                <c:pt idx="0">
                  <c:v>4805233.57</c:v>
                </c:pt>
                <c:pt idx="1">
                  <c:v>1780178</c:v>
                </c:pt>
                <c:pt idx="2">
                  <c:v>143209</c:v>
                </c:pt>
                <c:pt idx="3">
                  <c:v>2881846.57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2025г.(план)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D-4509-A4E1-0E10F5DC0CF3}"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D-4509-A4E1-0E10F5DC0CF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#,##0.000</c:formatCode>
                <c:ptCount val="4"/>
                <c:pt idx="0">
                  <c:v>5300943.5580000002</c:v>
                </c:pt>
                <c:pt idx="1">
                  <c:v>1958549</c:v>
                </c:pt>
                <c:pt idx="2">
                  <c:v>158736</c:v>
                </c:pt>
                <c:pt idx="3">
                  <c:v>3183658.5580000002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B2E-4BCC-805D-A820CCBEE5F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3AD-4509-A4E1-0E10F5DC0CF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D-4509-A4E1-0E10F5DC0CF3}"/>
              </c:ext>
            </c:extLst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#,##0.000</c:formatCode>
                <c:ptCount val="4"/>
                <c:pt idx="0">
                  <c:v>5455748.8300000001</c:v>
                </c:pt>
                <c:pt idx="1">
                  <c:v>2195240</c:v>
                </c:pt>
                <c:pt idx="2">
                  <c:v>133016</c:v>
                </c:pt>
                <c:pt idx="3">
                  <c:v>3127492.83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2027г. (план)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6.1949323642237026E-3"/>
                  <c:y val="0.196768737241178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67948717948718"/>
                      <c:h val="2.63982210557013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2.5640520896426273E-3"/>
                  <c:y val="0.18888903470399535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92307692307691"/>
                      <c:h val="4.906488772236803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3.2050777306682834E-3"/>
                  <c:y val="-5.952639253426669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 sz="1400">
                        <a:solidFill>
                          <a:schemeClr val="bg1"/>
                        </a:solidFill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5384615384615"/>
                      <c:h val="2.623155438903470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5DC7F1B-73AF-4C6F-832A-AE9883C2D03E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#,##0.000</c:formatCode>
                <c:ptCount val="4"/>
                <c:pt idx="0">
                  <c:v>4399683.2659999998</c:v>
                </c:pt>
                <c:pt idx="1">
                  <c:v>2395331</c:v>
                </c:pt>
                <c:pt idx="2">
                  <c:v>133016</c:v>
                </c:pt>
                <c:pt idx="3">
                  <c:v>1871336.2660000001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2 395 331,000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163400"/>
        <c:axId val="273163792"/>
      </c:barChart>
      <c:catAx>
        <c:axId val="27316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792"/>
        <c:crosses val="autoZero"/>
        <c:auto val="1"/>
        <c:lblAlgn val="ctr"/>
        <c:lblOffset val="100"/>
        <c:noMultiLvlLbl val="0"/>
      </c:catAx>
      <c:valAx>
        <c:axId val="273163792"/>
        <c:scaling>
          <c:orientation val="minMax"/>
        </c:scaling>
        <c:delete val="0"/>
        <c:axPos val="l"/>
        <c:numFmt formatCode="#,##0.0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40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111498323156536E-3"/>
          <c:y val="8.1547568261845088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0.11618377750858065"/>
                  <c:y val="0.194449069341521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659182763202482E-2"/>
                      <c:h val="5.79818491094810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641025641025641"/>
                  <c:y val="0.144391050128634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6.1168584696143703E-2"/>
                  <c:y val="0.155811803227566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6.3589743589743588E-3"/>
                  <c:y val="0.1274567465043582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9.190530991318388E-2"/>
                  <c:y val="0.1593914659498317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25641025641021E-2"/>
                      <c:h val="4.76273723979780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4.7150615788411065E-2"/>
                  <c:y val="0.1775658944158518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3.7042297597415709E-2"/>
                  <c:y val="0.13518144883519431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6917423783565517E-2"/>
                  <c:y val="0.1431741988420828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2.0853220270543104E-2"/>
                  <c:y val="0.193909913936948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8397032101756531E-2"/>
                  <c:y val="0.1894588835378006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7.9324752675146382E-2"/>
                  <c:y val="0.1446286368604590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0.1491877649909146"/>
                  <c:y val="0.152681548338900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3.4934714256052643E-2"/>
                  <c:y val="-8.731374660545142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14837808006262"/>
                      <c:h val="3.98624732221712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1 501 737 тыс.руб. (28,33%)</c:v>
                </c:pt>
                <c:pt idx="1">
                  <c:v>Упрощенная система налогообложения 170 801 тыс.руб. (3,22%)</c:v>
                </c:pt>
                <c:pt idx="2">
                  <c:v>Патентная система налогообложения 13 711 тыс. руб. (0,26%)</c:v>
                </c:pt>
                <c:pt idx="3">
                  <c:v>Земельный налог 121 300 тыс.руб. (2,29%)</c:v>
                </c:pt>
                <c:pt idx="4">
                  <c:v>Налог на имущество физических лиц  61 600,00 тыс.руб. (1,16%)
</c:v>
                </c:pt>
                <c:pt idx="5">
                  <c:v>Акцизы по подакцизным товарам(продукции) 70 500 тыс.руб. (1,33%)</c:v>
                </c:pt>
                <c:pt idx="6">
                  <c:v>Государственная пошлина 18 900 тыс.руб. (0,36%)</c:v>
                </c:pt>
                <c:pt idx="7">
                  <c:v>Доходы от использования имущества 69 630 тыс.руб. 1,31%)</c:v>
                </c:pt>
                <c:pt idx="8">
                  <c:v>Платежи при пользовании природными ресурсами 206 тыс. руб.(0,00%)</c:v>
                </c:pt>
                <c:pt idx="9">
                  <c:v>Доходы от оказания платных услуг и компенсации затрат государства  12 100,0  тыс. руб.(0,23%)</c:v>
                </c:pt>
                <c:pt idx="10">
                  <c:v>Доходы от продажи материальных и нематериальных активов 65 800 тыс.руб. 1,24%)</c:v>
                </c:pt>
                <c:pt idx="11">
                  <c:v>Денежные взыскания (штрафы) 11 000 тыс.руб. (0,21%)</c:v>
                </c:pt>
                <c:pt idx="12">
                  <c:v>
Безвозмездные поступления 3 183 658,558 тыс.руб. 60,06%)</c:v>
                </c:pt>
              </c:strCache>
            </c:strRef>
          </c:cat>
          <c:val>
            <c:numRef>
              <c:f>Лист1!$B$2:$B$14</c:f>
              <c:numCache>
                <c:formatCode>0.000</c:formatCode>
                <c:ptCount val="13"/>
                <c:pt idx="0">
                  <c:v>1501737</c:v>
                </c:pt>
                <c:pt idx="1">
                  <c:v>170801</c:v>
                </c:pt>
                <c:pt idx="2">
                  <c:v>13711</c:v>
                </c:pt>
                <c:pt idx="3">
                  <c:v>121300</c:v>
                </c:pt>
                <c:pt idx="4">
                  <c:v>61600</c:v>
                </c:pt>
                <c:pt idx="5">
                  <c:v>70500</c:v>
                </c:pt>
                <c:pt idx="6">
                  <c:v>18900</c:v>
                </c:pt>
                <c:pt idx="7">
                  <c:v>69630</c:v>
                </c:pt>
                <c:pt idx="8">
                  <c:v>206</c:v>
                </c:pt>
                <c:pt idx="9">
                  <c:v>12100</c:v>
                </c:pt>
                <c:pt idx="10">
                  <c:v>65800</c:v>
                </c:pt>
                <c:pt idx="11">
                  <c:v>11000</c:v>
                </c:pt>
                <c:pt idx="12">
                  <c:v>3183658.5580000002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9-C1B2-4386-A168-6DD97256130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B-C1B2-4386-A168-6DD972561304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D-C1B2-4386-A168-6DD972561304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F-C1B2-4386-A168-6DD972561304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1-C1B2-4386-A168-6DD972561304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3-C1B2-4386-A168-6DD972561304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5-C1B2-4386-A168-6DD972561304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7-C1B2-4386-A168-6DD972561304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9-C1B2-4386-A168-6DD972561304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1">
                        <a:lumMod val="8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B-C1B2-4386-A168-6DD972561304}"/>
                    </c:ext>
                  </c:extLst>
                </c:dPt>
                <c:dPt>
                  <c:idx val="10"/>
                  <c:bubble3D val="0"/>
                  <c:spPr>
                    <a:solidFill>
                      <a:schemeClr val="accent3">
                        <a:lumMod val="8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D-C1B2-4386-A168-6DD972561304}"/>
                    </c:ext>
                  </c:extLst>
                </c:dPt>
                <c:dPt>
                  <c:idx val="11"/>
                  <c:bubble3D val="0"/>
                  <c:spPr>
                    <a:solidFill>
                      <a:schemeClr val="accent5">
                        <a:lumMod val="8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2F-C1B2-4386-A168-6DD972561304}"/>
                    </c:ext>
                  </c:extLst>
                </c:dPt>
                <c:dPt>
                  <c:idx val="12"/>
                  <c:bubble3D val="0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33-4247-4C1B-8984-4FD3E97BD8B1}"/>
                    </c:ext>
                  </c:extLst>
                </c:dPt>
                <c:dLbls>
                  <c:spPr>
                    <a:pattFill prst="pct75">
                      <a:fgClr>
                        <a:prstClr val="black">
                          <a:lumMod val="75000"/>
                          <a:lumOff val="25000"/>
                        </a:prstClr>
                      </a:fgClr>
                      <a:bgClr>
                        <a:prstClr val="black">
                          <a:lumMod val="65000"/>
                          <a:lumOff val="35000"/>
                        </a:prst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Лист1!$A$2:$A$14</c15:sqref>
                        </c15:formulaRef>
                      </c:ext>
                    </c:extLst>
                    <c:strCache>
                      <c:ptCount val="13"/>
                      <c:pt idx="0">
                        <c:v>Налог на доходы физических лиц  1 501 737 тыс.руб. (28,33%)</c:v>
                      </c:pt>
                      <c:pt idx="1">
                        <c:v>Упрощенная система налогообложения 170 801 тыс.руб. (3,22%)</c:v>
                      </c:pt>
                      <c:pt idx="2">
                        <c:v>Патентная система налогообложения 13 711 тыс. руб. (0,26%)</c:v>
                      </c:pt>
                      <c:pt idx="3">
                        <c:v>Земельный налог 121 300 тыс.руб. (2,29%)</c:v>
                      </c:pt>
                      <c:pt idx="4">
                        <c:v>Налог на имущество физических лиц  61 600,00 тыс.руб. (1,16%)
</c:v>
                      </c:pt>
                      <c:pt idx="5">
                        <c:v>Акцизы по подакцизным товарам(продукции) 70 500 тыс.руб. (1,33%)</c:v>
                      </c:pt>
                      <c:pt idx="6">
                        <c:v>Государственная пошлина 18 900 тыс.руб. (0,36%)</c:v>
                      </c:pt>
                      <c:pt idx="7">
                        <c:v>Доходы от использования имущества 69 630 тыс.руб. 1,31%)</c:v>
                      </c:pt>
                      <c:pt idx="8">
                        <c:v>Платежи при пользовании природными ресурсами 206 тыс. руб.(0,00%)</c:v>
                      </c:pt>
                      <c:pt idx="9">
                        <c:v>Доходы от оказания платных услуг и компенсации затрат государства  12 100,0  тыс. руб.(0,23%)</c:v>
                      </c:pt>
                      <c:pt idx="10">
                        <c:v>Доходы от продажи материальных и нематериальных активов 65 800 тыс.руб. 1,24%)</c:v>
                      </c:pt>
                      <c:pt idx="11">
                        <c:v>Денежные взыскания (штрафы) 11 000 тыс.руб. (0,21%)</c:v>
                      </c:pt>
                      <c:pt idx="12">
                        <c:v>
Безвозмездные поступления 3 183 658,558 тыс.руб. 60,06%)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Лист1!$C$2:$C$14</c15:sqref>
                        </c15:formulaRef>
                      </c:ext>
                    </c:extLst>
                    <c:numCache>
                      <c:formatCode>0.000</c:formatCode>
                      <c:ptCount val="13"/>
                      <c:pt idx="0">
                        <c:v>28.329616861013935</c:v>
                      </c:pt>
                      <c:pt idx="1">
                        <c:v>3.2220867498623531</c:v>
                      </c:pt>
                      <c:pt idx="2">
                        <c:v>0.25865206542914104</c:v>
                      </c:pt>
                      <c:pt idx="3">
                        <c:v>2.2882718646747002</c:v>
                      </c:pt>
                      <c:pt idx="4">
                        <c:v>1.1620572701068552</c:v>
                      </c:pt>
                      <c:pt idx="5">
                        <c:v>1.3299519081580078</c:v>
                      </c:pt>
                      <c:pt idx="6">
                        <c:v>0.35654029878278509</c:v>
                      </c:pt>
                      <c:pt idx="7">
                        <c:v>1.3135397356743559</c:v>
                      </c:pt>
                      <c:pt idx="8">
                        <c:v>3.886100611071626E-3</c:v>
                      </c:pt>
                      <c:pt idx="9">
                        <c:v>0.2282612494852751</c:v>
                      </c:pt>
                      <c:pt idx="10">
                        <c:v>1.2412884476141406</c:v>
                      </c:pt>
                      <c:pt idx="11">
                        <c:v>0.20751022680479556</c:v>
                      </c:pt>
                      <c:pt idx="12">
                        <c:v>60.058337221782587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650E-431F-8DD6-8CEBE7F38B7E}"/>
                  </c:ext>
                </c:extLst>
              </c15:ser>
            </c15:filteredPieSeries>
          </c:ext>
        </c:extLst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27942661013527"/>
          <c:y val="0"/>
          <c:w val="0.3672057338986473"/>
          <c:h val="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651478331165119"/>
          <c:h val="0.989000568936089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5.0187764990914596E-2"/>
                  <c:y val="0.258529306122864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809887002510778"/>
                  <c:y val="0.1337991302635392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18192800505471371"/>
                  <c:y val="0.2141308439784766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7.5641025641025636E-2"/>
                      <c:h val="4.20201886518130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1944830209486149"/>
                  <c:y val="0.22060740610746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7.6945883611358359E-2"/>
                  <c:y val="0.217486434695477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3.4769732003863067E-2"/>
                  <c:y val="0.215489340075021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6.5474453313703485E-3"/>
                  <c:y val="0.217486434695477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4.6789213932039796E-2"/>
                  <c:y val="0.2168796009836398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5897427226183404E-2"/>
                      <c:h val="3.5548284244118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4.9522607558791891E-2"/>
                  <c:y val="-0.129210921182695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333331987347871"/>
                      <c:h val="4.22764488449716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1 700 460 тыс.руб. (31,18%)</c:v>
                </c:pt>
                <c:pt idx="1">
                  <c:v>Упрощенная система налогообложения 212 240 тыс.руб. (3,89%)</c:v>
                </c:pt>
                <c:pt idx="2">
                  <c:v>Патентная система налогообложения 13 600 тыс. руб. (0,25%)</c:v>
                </c:pt>
                <c:pt idx="3">
                  <c:v>Земельный налог 112 500 тыс.руб. (2,06%)</c:v>
                </c:pt>
                <c:pt idx="4">
                  <c:v>Налог на имущество физических лиц 65 000,00 тыс.руб. (1,19%)
</c:v>
                </c:pt>
                <c:pt idx="5">
                  <c:v>Акцизы по подакцизным товарам(продукции) 71 540 тыс.руб. (1,31%)</c:v>
                </c:pt>
                <c:pt idx="6">
                  <c:v>Государственная пошлина 19 900 тыс.руб. (0,36%)</c:v>
                </c:pt>
                <c:pt idx="7">
                  <c:v>Доходы  от использования имущества  59 430 тыс.руб. (1,09%)</c:v>
                </c:pt>
                <c:pt idx="8">
                  <c:v>Платежи при пользовании природными ресурсами 206 тыс. руб. (0,0%)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продажи материальных и нематериальных активов  57 400 тыс.руб. (1,05%)</c:v>
                </c:pt>
                <c:pt idx="11">
                  <c:v>Денежные взыскания (штрафы) 6 880 тыс.руб. (0,13%)</c:v>
                </c:pt>
                <c:pt idx="12">
                  <c:v>
Безвозмездные поступления 3 127 492,83 тыс.руб. (57,32%)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1700460</c:v>
                </c:pt>
                <c:pt idx="1">
                  <c:v>212240</c:v>
                </c:pt>
                <c:pt idx="2">
                  <c:v>13600</c:v>
                </c:pt>
                <c:pt idx="3">
                  <c:v>112500</c:v>
                </c:pt>
                <c:pt idx="4">
                  <c:v>65000</c:v>
                </c:pt>
                <c:pt idx="5">
                  <c:v>71540</c:v>
                </c:pt>
                <c:pt idx="6">
                  <c:v>19900</c:v>
                </c:pt>
                <c:pt idx="7">
                  <c:v>59430</c:v>
                </c:pt>
                <c:pt idx="8">
                  <c:v>206</c:v>
                </c:pt>
                <c:pt idx="9">
                  <c:v>9100</c:v>
                </c:pt>
                <c:pt idx="10">
                  <c:v>57400</c:v>
                </c:pt>
                <c:pt idx="11">
                  <c:v>6880</c:v>
                </c:pt>
                <c:pt idx="12">
                  <c:v>3127492.83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1 700 460 тыс.руб. (31,18%)</c:v>
                </c:pt>
                <c:pt idx="1">
                  <c:v>Упрощенная система налогообложения 212 240 тыс.руб. (3,89%)</c:v>
                </c:pt>
                <c:pt idx="2">
                  <c:v>Патентная система налогообложения 13 600 тыс. руб. (0,25%)</c:v>
                </c:pt>
                <c:pt idx="3">
                  <c:v>Земельный налог 112 500 тыс.руб. (2,06%)</c:v>
                </c:pt>
                <c:pt idx="4">
                  <c:v>Налог на имущество физических лиц 65 000,00 тыс.руб. (1,19%)
</c:v>
                </c:pt>
                <c:pt idx="5">
                  <c:v>Акцизы по подакцизным товарам(продукции) 71 540 тыс.руб. (1,31%)</c:v>
                </c:pt>
                <c:pt idx="6">
                  <c:v>Государственная пошлина 19 900 тыс.руб. (0,36%)</c:v>
                </c:pt>
                <c:pt idx="7">
                  <c:v>Доходы  от использования имущества  59 430 тыс.руб. (1,09%)</c:v>
                </c:pt>
                <c:pt idx="8">
                  <c:v>Платежи при пользовании природными ресурсами 206 тыс. руб. (0,0%)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продажи материальных и нематериальных активов  57 400 тыс.руб. (1,05%)</c:v>
                </c:pt>
                <c:pt idx="11">
                  <c:v>Денежные взыскания (штрафы) 6 880 тыс.руб. (0,13%)</c:v>
                </c:pt>
                <c:pt idx="12">
                  <c:v>
Безвозмездные поступления 3 127 492,83 тыс.руб. (57,32%)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31.168223702849605</c:v>
                </c:pt>
                <c:pt idx="1">
                  <c:v>3.8902084134250732</c:v>
                </c:pt>
                <c:pt idx="2">
                  <c:v>0.24927833783726441</c:v>
                </c:pt>
                <c:pt idx="3">
                  <c:v>2.0620450740214884</c:v>
                </c:pt>
                <c:pt idx="4">
                  <c:v>1.1914038205457489</c:v>
                </c:pt>
                <c:pt idx="5">
                  <c:v>1.3112773741821981</c:v>
                </c:pt>
                <c:pt idx="6">
                  <c:v>0.36475286198246776</c:v>
                </c:pt>
                <c:pt idx="7">
                  <c:v>1.0893096777697517</c:v>
                </c:pt>
                <c:pt idx="8">
                  <c:v>3.7758336466526812E-3</c:v>
                </c:pt>
                <c:pt idx="9">
                  <c:v>0.16679653487640486</c:v>
                </c:pt>
                <c:pt idx="10">
                  <c:v>1.0521012199896307</c:v>
                </c:pt>
                <c:pt idx="11">
                  <c:v>0.1261055120823808</c:v>
                </c:pt>
                <c:pt idx="12">
                  <c:v>57.324721636791331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99963194027543"/>
          <c:y val="3.7965469509116515E-3"/>
          <c:w val="0.3533699421189237"/>
          <c:h val="0.98222381360785693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2355967880254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6341611144760847E-2"/>
                  <c:y val="0.285789974273017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274840500706643"/>
                  <c:y val="6.43930771029857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2009005653139512"/>
                  <c:y val="0.230319950105246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4646456692913387"/>
                  <c:y val="0.2948025259218833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74358974358976E-2"/>
                      <c:h val="4.118811881188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6.5908641227538853E-2"/>
                  <c:y val="0.321716535433070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-2.7108822935594627E-3"/>
                  <c:y val="0.2856293755359787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179487179487175E-2"/>
                      <c:h val="3.52475247524752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5.6703008277811428E-4"/>
                  <c:y val="0.356495049504950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8199475065616798E-2"/>
                  <c:y val="0.202291728385436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3.21656571774682E-2"/>
                  <c:y val="7.03280580026506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0951847365233192E-2"/>
                  <c:y val="0.137163483277461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3.2449626488996568E-2"/>
                  <c:y val="9.6480860684492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2.9956995760145367E-2"/>
                  <c:y val="-4.36825446324159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-3.6351706036745405E-3"/>
                  <c:y val="-0.1204492087003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1 849 535 тыс.руб. (42,03%)</c:v>
                </c:pt>
                <c:pt idx="1">
                  <c:v>Упрощенная система налогообложения 252 500 тыс.руб. (5,74%)</c:v>
                </c:pt>
                <c:pt idx="2">
                  <c:v>Патентная система налогообложения 14 800 тыс. руб. (0,34%)</c:v>
                </c:pt>
                <c:pt idx="3">
                  <c:v>Земельный налог 117 000 тыс.руб. (2,66%)</c:v>
                </c:pt>
                <c:pt idx="4">
                  <c:v>Налог на имущество физических лиц 65 000 тыс.руб. (1,48%)
</c:v>
                </c:pt>
                <c:pt idx="5">
                  <c:v>Акцизы по подакцизным товарам(продукции) 75 586 тыс.руб. (1,72%)</c:v>
                </c:pt>
                <c:pt idx="6">
                  <c:v>Государственная пошлина 20 910 тыс.руб. (0,48%)</c:v>
                </c:pt>
                <c:pt idx="7">
                  <c:v>Доходы от использования имущества 59 430 тыс.руб. (1,35%)</c:v>
                </c:pt>
                <c:pt idx="8">
                  <c:v>Платежи при пользовании природными ресурсами 206 тыс. руб.(0,0%)</c:v>
                </c:pt>
                <c:pt idx="9">
                  <c:v>Доходы от оказания платных услуг и компенсации затрат государства  9 100 тыс. руб.(0,21%)</c:v>
                </c:pt>
                <c:pt idx="10">
                  <c:v>Доходы от  продажи материальных и нематериальнх активов 57 400 тыс.руб. (1,30%)</c:v>
                </c:pt>
                <c:pt idx="11">
                  <c:v>Денежные взыскания (штрафы) 6 880 тыс.руб. (0,16%)</c:v>
                </c:pt>
                <c:pt idx="12">
                  <c:v>
Безвозмездные поступления 1 871 336,266 тыс.руб.(42,53%)</c:v>
                </c:pt>
              </c:strCache>
            </c:strRef>
          </c:cat>
          <c:val>
            <c:numRef>
              <c:f>Лист1!$B$2:$B$14</c:f>
              <c:numCache>
                <c:formatCode>#,##0.000</c:formatCode>
                <c:ptCount val="13"/>
                <c:pt idx="0">
                  <c:v>1849535</c:v>
                </c:pt>
                <c:pt idx="1">
                  <c:v>252500</c:v>
                </c:pt>
                <c:pt idx="2">
                  <c:v>14800</c:v>
                </c:pt>
                <c:pt idx="3">
                  <c:v>117000</c:v>
                </c:pt>
                <c:pt idx="4">
                  <c:v>65000</c:v>
                </c:pt>
                <c:pt idx="5">
                  <c:v>75586</c:v>
                </c:pt>
                <c:pt idx="6">
                  <c:v>20910</c:v>
                </c:pt>
                <c:pt idx="7">
                  <c:v>59430</c:v>
                </c:pt>
                <c:pt idx="8">
                  <c:v>206</c:v>
                </c:pt>
                <c:pt idx="9">
                  <c:v>9100</c:v>
                </c:pt>
                <c:pt idx="10">
                  <c:v>57400</c:v>
                </c:pt>
                <c:pt idx="11">
                  <c:v>6880</c:v>
                </c:pt>
                <c:pt idx="12">
                  <c:v>1871336.2660000001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1 849 535 тыс.руб. (42,03%)</c:v>
                </c:pt>
                <c:pt idx="1">
                  <c:v>Упрощенная система налогообложения 252 500 тыс.руб. (5,74%)</c:v>
                </c:pt>
                <c:pt idx="2">
                  <c:v>Патентная система налогообложения 14 800 тыс. руб. (0,34%)</c:v>
                </c:pt>
                <c:pt idx="3">
                  <c:v>Земельный налог 117 000 тыс.руб. (2,66%)</c:v>
                </c:pt>
                <c:pt idx="4">
                  <c:v>Налог на имущество физических лиц 65 000 тыс.руб. (1,48%)
</c:v>
                </c:pt>
                <c:pt idx="5">
                  <c:v>Акцизы по подакцизным товарам(продукции) 75 586 тыс.руб. (1,72%)</c:v>
                </c:pt>
                <c:pt idx="6">
                  <c:v>Государственная пошлина 20 910 тыс.руб. (0,48%)</c:v>
                </c:pt>
                <c:pt idx="7">
                  <c:v>Доходы от использования имущества 59 430 тыс.руб. (1,35%)</c:v>
                </c:pt>
                <c:pt idx="8">
                  <c:v>Платежи при пользовании природными ресурсами 206 тыс. руб.(0,0%)</c:v>
                </c:pt>
                <c:pt idx="9">
                  <c:v>Доходы от оказания платных услуг и компенсации затрат государства  9 100 тыс. руб.(0,21%)</c:v>
                </c:pt>
                <c:pt idx="10">
                  <c:v>Доходы от  продажи материальных и нематериальнх активов 57 400 тыс.руб. (1,30%)</c:v>
                </c:pt>
                <c:pt idx="11">
                  <c:v>Денежные взыскания (штрафы) 6 880 тыс.руб. (0,16%)</c:v>
                </c:pt>
                <c:pt idx="12">
                  <c:v>
Безвозмездные поступления 1 871 336,266 тыс.руб.(42,53%)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42.037912462765</c:v>
                </c:pt>
                <c:pt idx="1">
                  <c:v>5.7390494891138379</c:v>
                </c:pt>
                <c:pt idx="2">
                  <c:v>0.3363878512431081</c:v>
                </c:pt>
                <c:pt idx="3">
                  <c:v>2.6592823375299761</c:v>
                </c:pt>
                <c:pt idx="4">
                  <c:v>1.4773790764055423</c:v>
                </c:pt>
                <c:pt idx="5">
                  <c:v>1.717987305679836</c:v>
                </c:pt>
                <c:pt idx="6">
                  <c:v>0.47526148442522909</c:v>
                </c:pt>
                <c:pt idx="7">
                  <c:v>1.3507790540120213</c:v>
                </c:pt>
                <c:pt idx="8">
                  <c:v>4.6821552267621806E-3</c:v>
                </c:pt>
                <c:pt idx="9">
                  <c:v>0.20683307069677592</c:v>
                </c:pt>
                <c:pt idx="10">
                  <c:v>1.3046393690104328</c:v>
                </c:pt>
                <c:pt idx="11">
                  <c:v>0.15637489301030971</c:v>
                </c:pt>
                <c:pt idx="12">
                  <c:v>42.533431450881174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051282051282051E-4"/>
          <c:y val="0"/>
          <c:w val="0.66178255602665048"/>
          <c:h val="1"/>
        </c:manualLayout>
      </c:layout>
      <c:pie3DChart>
        <c:varyColors val="1"/>
        <c:ser>
          <c:idx val="0"/>
          <c:order val="0"/>
          <c:spPr>
            <a:solidFill>
              <a:srgbClr val="FFFFAB"/>
            </a:solidFill>
            <a:ln>
              <a:solidFill>
                <a:schemeClr val="accent2">
                  <a:lumMod val="75000"/>
                </a:schemeClr>
              </a:solidFill>
            </a:ln>
          </c:spPr>
          <c:explosion val="18"/>
          <c:dPt>
            <c:idx val="0"/>
            <c:bubble3D val="0"/>
            <c:spPr>
              <a:solidFill>
                <a:schemeClr val="tx1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E56-4CE8-BBDF-59EE7A39BBC5}"/>
              </c:ext>
            </c:extLst>
          </c:dPt>
          <c:dPt>
            <c:idx val="1"/>
            <c:bubble3D val="0"/>
            <c:spPr>
              <a:gradFill rotWithShape="1">
                <a:gsLst>
                  <a:gs pos="1000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2BE-4E59-B682-02214A7F4C86}"/>
              </c:ext>
            </c:extLst>
          </c:dPt>
          <c:dPt>
            <c:idx val="2"/>
            <c:bubble3D val="0"/>
            <c:spPr>
              <a:gradFill rotWithShape="1">
                <a:gsLst>
                  <a:gs pos="10000">
                    <a:srgbClr val="FFFF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E56-4CE8-BBDF-59EE7A39BBC5}"/>
              </c:ext>
            </c:extLst>
          </c:dPt>
          <c:dPt>
            <c:idx val="3"/>
            <c:bubble3D val="0"/>
            <c:spPr>
              <a:solidFill>
                <a:srgbClr val="FFFFAB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E56-4CE8-BBDF-59EE7A39BBC5}"/>
              </c:ext>
            </c:extLst>
          </c:dPt>
          <c:dPt>
            <c:idx val="4"/>
            <c:bubble3D val="0"/>
            <c:spPr>
              <a:gradFill rotWithShape="1">
                <a:gsLst>
                  <a:gs pos="10000">
                    <a:srgbClr val="FFFFEB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E56-4CE8-BBDF-59EE7A39BBC5}"/>
              </c:ext>
            </c:extLst>
          </c:dPt>
          <c:dPt>
            <c:idx val="5"/>
            <c:bubble3D val="0"/>
            <c:spPr>
              <a:solidFill>
                <a:schemeClr val="tx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E56-4CE8-BBDF-59EE7A39BBC5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E56-4CE8-BBDF-59EE7A39BBC5}"/>
              </c:ext>
            </c:extLst>
          </c:dPt>
          <c:dPt>
            <c:idx val="7"/>
            <c:bubble3D val="0"/>
            <c:spPr>
              <a:solidFill>
                <a:srgbClr val="C00000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E56-4CE8-BBDF-59EE7A39BBC5}"/>
              </c:ext>
            </c:extLst>
          </c:dPt>
          <c:dPt>
            <c:idx val="8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E56-4CE8-BBDF-59EE7A39BBC5}"/>
              </c:ext>
            </c:extLst>
          </c:dPt>
          <c:dPt>
            <c:idx val="9"/>
            <c:bubble3D val="0"/>
            <c:spPr>
              <a:gradFill rotWithShape="1">
                <a:gsLst>
                  <a:gs pos="10000">
                    <a:srgbClr val="FFFFEB"/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8E56-4CE8-BBDF-59EE7A39BBC5}"/>
              </c:ext>
            </c:extLst>
          </c:dPt>
          <c:dPt>
            <c:idx val="1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2BE-4E59-B682-02214A7F4C86}"/>
              </c:ext>
            </c:extLst>
          </c:dPt>
          <c:dPt>
            <c:idx val="11"/>
            <c:bubble3D val="0"/>
            <c:spPr>
              <a:gradFill rotWithShape="1">
                <a:gsLst>
                  <a:gs pos="20000">
                    <a:schemeClr val="tx1"/>
                  </a:gs>
                  <a:gs pos="90000">
                    <a:srgbClr val="FF0000"/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E56-4CE8-BBDF-59EE7A39BBC5}"/>
              </c:ext>
            </c:extLst>
          </c:dPt>
          <c:dPt>
            <c:idx val="12"/>
            <c:bubble3D val="0"/>
            <c:spPr>
              <a:solidFill>
                <a:srgbClr val="FFEBFF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8E56-4CE8-BBDF-59EE7A39BBC5}"/>
              </c:ext>
            </c:extLst>
          </c:dPt>
          <c:dPt>
            <c:idx val="13"/>
            <c:bubble3D val="0"/>
            <c:spPr>
              <a:gradFill rotWithShape="1">
                <a:gsLst>
                  <a:gs pos="20000">
                    <a:schemeClr val="tx1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42BE-4E59-B682-02214A7F4C86}"/>
              </c:ext>
            </c:extLst>
          </c:dPt>
          <c:dPt>
            <c:idx val="1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42BE-4E59-B682-02214A7F4C86}"/>
              </c:ext>
            </c:extLst>
          </c:dPt>
          <c:dPt>
            <c:idx val="15"/>
            <c:bubble3D val="0"/>
            <c:spPr>
              <a:solidFill>
                <a:srgbClr val="FFFFAB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66FA-447D-8B31-1A2017CD875E}"/>
              </c:ext>
            </c:extLst>
          </c:dPt>
          <c:dPt>
            <c:idx val="16"/>
            <c:bubble3D val="0"/>
            <c:spPr>
              <a:gradFill rotWithShape="1">
                <a:gsLst>
                  <a:gs pos="20000">
                    <a:schemeClr val="tx1"/>
                  </a:gs>
                  <a:gs pos="90000">
                    <a:srgbClr val="FFFF00"/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42BE-4E59-B682-02214A7F4C86}"/>
              </c:ext>
            </c:extLst>
          </c:dPt>
          <c:dPt>
            <c:idx val="17"/>
            <c:bubble3D val="0"/>
            <c:spPr>
              <a:gradFill rotWithShape="1">
                <a:gsLst>
                  <a:gs pos="10000">
                    <a:schemeClr val="tx1"/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42BE-4E59-B682-02214A7F4C86}"/>
              </c:ext>
            </c:extLst>
          </c:dPt>
          <c:dLbls>
            <c:dLbl>
              <c:idx val="1"/>
              <c:layout>
                <c:manualLayout>
                  <c:x val="-2.6171209368059761E-2"/>
                  <c:y val="-4.03550006699612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BE-4E59-B682-02214A7F4C86}"/>
                </c:ext>
              </c:extLst>
            </c:dLbl>
            <c:dLbl>
              <c:idx val="2"/>
              <c:layout>
                <c:manualLayout>
                  <c:x val="-8.8441550575408839E-2"/>
                  <c:y val="0.134402591567945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56-4CE8-BBDF-59EE7A39BBC5}"/>
                </c:ext>
              </c:extLst>
            </c:dLbl>
            <c:dLbl>
              <c:idx val="3"/>
              <c:layout>
                <c:manualLayout>
                  <c:x val="2.3710377548960226E-2"/>
                  <c:y val="-2.648632884853357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56-4CE8-BBDF-59EE7A39BBC5}"/>
                </c:ext>
              </c:extLst>
            </c:dLbl>
            <c:dLbl>
              <c:idx val="4"/>
              <c:layout>
                <c:manualLayout>
                  <c:x val="-3.2639814253987483E-3"/>
                  <c:y val="3.319382374500484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56-4CE8-BBDF-59EE7A39BBC5}"/>
                </c:ext>
              </c:extLst>
            </c:dLbl>
            <c:dLbl>
              <c:idx val="9"/>
              <c:layout>
                <c:manualLayout>
                  <c:x val="3.4634564910155461E-3"/>
                  <c:y val="2.88830562846310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56-4CE8-BBDF-59EE7A39BBC5}"/>
                </c:ext>
              </c:extLst>
            </c:dLbl>
            <c:dLbl>
              <c:idx val="11"/>
              <c:layout>
                <c:manualLayout>
                  <c:x val="-3.8360589541691902E-4"/>
                  <c:y val="9.4937141866275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E56-4CE8-BBDF-59EE7A39BBC5}"/>
                </c:ext>
              </c:extLst>
            </c:dLbl>
            <c:dLbl>
              <c:idx val="12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009388249545736E-2"/>
                      <c:h val="3.39621511275054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8E56-4CE8-BBDF-59EE7A39BBC5}"/>
                </c:ext>
              </c:extLst>
            </c:dLbl>
            <c:dLbl>
              <c:idx val="13"/>
              <c:layout>
                <c:manualLayout>
                  <c:x val="3.2051282051282051E-4"/>
                  <c:y val="-0.1457157945346921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2BE-4E59-B682-02214A7F4C86}"/>
                </c:ext>
              </c:extLst>
            </c:dLbl>
            <c:dLbl>
              <c:idx val="15"/>
              <c:layout>
                <c:manualLayout>
                  <c:x val="1.2820512820512821E-3"/>
                  <c:y val="-7.01531452712555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6FA-447D-8B31-1A2017CD875E}"/>
                </c:ext>
              </c:extLst>
            </c:dLbl>
            <c:dLbl>
              <c:idx val="16"/>
              <c:layout>
                <c:manualLayout>
                  <c:x val="3.2156167979002621E-2"/>
                  <c:y val="-6.29202430777233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2BE-4E59-B682-02214A7F4C86}"/>
                </c:ext>
              </c:extLst>
            </c:dLbl>
            <c:dLbl>
              <c:idx val="17"/>
              <c:layout>
                <c:manualLayout>
                  <c:x val="-2.2180294770845953E-2"/>
                  <c:y val="-2.28207735294349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2BE-4E59-B682-02214A7F4C86}"/>
                </c:ext>
              </c:extLst>
            </c:dLbl>
            <c:spPr>
              <a:solidFill>
                <a:srgbClr val="FDFEC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Лист1!$A$2:$A$19</c:f>
              <c:strCache>
                <c:ptCount val="18"/>
                <c:pt idx="0">
                  <c:v>Муниципальная программа "Здравоохранение"</c:v>
                </c:pt>
                <c:pt idx="1">
                  <c:v>Муниципальная программа "Культура  и туризм" 449 708,42 тыс. руб. (8,14%)</c:v>
                </c:pt>
                <c:pt idx="2">
                  <c:v>Муниципальная программа "Образование"  1 442 402,07 тыс. руб. (26,12%)</c:v>
                </c:pt>
                <c:pt idx="3">
                  <c:v>Муниципальная программа "Социальная защита населения" 20 892,00 тыс. руб. (0,38 %)</c:v>
                </c:pt>
                <c:pt idx="4">
                  <c:v>Муниципальная программа "Спорт" 110 332,00 тыс. руб.(2,00%)</c:v>
                </c:pt>
                <c:pt idx="5">
                  <c:v>Муниципальная программа "Развитие сельского хозяйства" 32 433,30 тыс. руб. (0,59%)</c:v>
                </c:pt>
                <c:pt idx="6">
                  <c:v>Муниципальная программа "Экология и окружающая среда" 24 348,79 тыс. руб. (0,44%)</c:v>
                </c:pt>
                <c:pt idx="7">
                  <c:v>Муниципальная программа "Безопасность и обеспечение безопасности жизнедеятельности населения"   66 445,00 тыс. руб. (1,20%)</c:v>
                </c:pt>
                <c:pt idx="8">
                  <c:v> Муниципальная программа "Жилище" 21 659,10 тыс. руб. (0,39%)</c:v>
                </c:pt>
                <c:pt idx="9">
                  <c:v> Муниципальная программа "Развитие инженерной инфраструктуры и энергоэффективности и отрасли обращения с отходами" 719 521,80 тыс. руб. (13,03%)</c:v>
                </c:pt>
                <c:pt idx="10">
                  <c:v>Муниципальная программа "Предпринимательство" 3 900,0 тыс. руб. (0,07%)</c:v>
                </c:pt>
                <c:pt idx="11">
                  <c:v>Муниципальная программа "Управление имуществом и муниципальными финансами" 385 344,29 тыс. руб. (6,98%)</c:v>
                </c:pt>
                <c:pt idx="12">
                  <c:v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 37 025,62 тыс. руб. (0,67%)</c:v>
                </c:pt>
                <c:pt idx="13">
                  <c:v>Муниципальная программа "Развитие и функционирование дорожно-транспортного комплекса" 469 785,00 тыс. руб. (8,51%)</c:v>
                </c:pt>
                <c:pt idx="14">
                  <c:v>Муниципальная программа "Цифровое муниципальное образование"47 021,00 тыс. руб. (0,85%)</c:v>
                </c:pt>
                <c:pt idx="15">
                  <c:v>Муниципальная программа "Архитектура и градостроительство" 1 700,0 тыс. руб.(0,03%)</c:v>
                </c:pt>
                <c:pt idx="16">
                  <c:v>Муниципальная программа "Формирование современной комфортной городской среды" 939 538,17 тыс. руб. (17,02%)</c:v>
                </c:pt>
                <c:pt idx="17">
                  <c:v>Муниципальная программа "Переселение граждан из аварийного жилищного фонда" 750 029,85 тыс. руб (13,58%)</c:v>
                </c:pt>
              </c:strCache>
            </c:strRef>
          </c:cat>
          <c:val>
            <c:numRef>
              <c:f>Лист1!$B$2:$B$19</c:f>
              <c:numCache>
                <c:formatCode>#,##0.00</c:formatCode>
                <c:ptCount val="18"/>
                <c:pt idx="0">
                  <c:v>0</c:v>
                </c:pt>
                <c:pt idx="1">
                  <c:v>449708.42</c:v>
                </c:pt>
                <c:pt idx="2">
                  <c:v>1442402.07</c:v>
                </c:pt>
                <c:pt idx="3">
                  <c:v>20892</c:v>
                </c:pt>
                <c:pt idx="4">
                  <c:v>110332</c:v>
                </c:pt>
                <c:pt idx="5">
                  <c:v>32433.3</c:v>
                </c:pt>
                <c:pt idx="6">
                  <c:v>24348.79</c:v>
                </c:pt>
                <c:pt idx="7">
                  <c:v>66445</c:v>
                </c:pt>
                <c:pt idx="8">
                  <c:v>21659.1</c:v>
                </c:pt>
                <c:pt idx="9">
                  <c:v>719521.8</c:v>
                </c:pt>
                <c:pt idx="10">
                  <c:v>3900</c:v>
                </c:pt>
                <c:pt idx="11">
                  <c:v>385344.29</c:v>
                </c:pt>
                <c:pt idx="12">
                  <c:v>37025.620000000003</c:v>
                </c:pt>
                <c:pt idx="13">
                  <c:v>469785</c:v>
                </c:pt>
                <c:pt idx="14">
                  <c:v>47021</c:v>
                </c:pt>
                <c:pt idx="15">
                  <c:v>1700</c:v>
                </c:pt>
                <c:pt idx="16">
                  <c:v>939538.17</c:v>
                </c:pt>
                <c:pt idx="17">
                  <c:v>750029.85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E56-4CE8-BBDF-59EE7A39B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gradFill>
          <a:gsLst>
            <a:gs pos="10000">
              <a:srgbClr val="FFFFEB"/>
            </a:gs>
            <a:gs pos="76000">
              <a:schemeClr val="tx2">
                <a:lumMod val="20000"/>
                <a:lumOff val="80000"/>
              </a:schemeClr>
            </a:gs>
          </a:gsLst>
          <a:lin ang="6120000" scaled="1"/>
        </a:gradFill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6153846153846152"/>
          <c:y val="2.6850472519763858E-3"/>
          <c:w val="0.3371794871794872"/>
          <c:h val="0.99663190749804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6.1913890571370887E-2"/>
                  <c:y val="9.2858234780935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layout>
                <c:manualLayout>
                  <c:x val="5.1050777306682817E-2"/>
                  <c:y val="0.1487084188830523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>
                <c:manualLayout>
                  <c:x val="-2.1613163739147404E-4"/>
                  <c:y val="0.142107363030397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layout>
                <c:manualLayout>
                  <c:x val="6.4102564102564103E-4"/>
                  <c:y val="0.118383624268269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-1.341994750656168E-2"/>
                  <c:y val="-0.103324018407575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layout>
                <c:manualLayout>
                  <c:x val="1.0366444579043004E-3"/>
                  <c:y val="-9.35204489086974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layout>
                <c:manualLayout>
                  <c:x val="-8.863638199071279E-2"/>
                  <c:y val="-0.22061861342245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>
                <c:manualLayout>
                  <c:x val="5.7454068241469723E-2"/>
                  <c:y val="5.6456225339936586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>
                <c:manualLayout>
                  <c:x val="0.13028992529779923"/>
                  <c:y val="6.67950022271478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1025641025641"/>
                      <c:h val="3.72388372442403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>
                <c:manualLayout>
                  <c:x val="0.11030314960629921"/>
                  <c:y val="6.891260486704321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>
                <c:manualLayout>
                  <c:x val="6.9871693922874983E-2"/>
                  <c:y val="7.17973545698703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layout>
                <c:manualLayout>
                  <c:x val="-1.9335756107409651E-3"/>
                  <c:y val="7.132260304842531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437 531,77 тыс. руб. (7,71%)
</c:v>
                </c:pt>
                <c:pt idx="1">
                  <c:v>Национальная оборона 3 873,18 тыс.руб. (0,07%)</c:v>
                </c:pt>
                <c:pt idx="2">
                  <c:v>Национальная безопасность и правоохранительная деятельность 36 084,00 тыс. руб. (0,64%)</c:v>
                </c:pt>
                <c:pt idx="3">
                  <c:v>Национальная экономика 525 019,30 тыс. руб. (9,25%)
</c:v>
                </c:pt>
                <c:pt idx="4">
                  <c:v>Жилищно-коммунальное хозяйство  2 578 561,36 тыс. руб. (45,42%)
</c:v>
                </c:pt>
                <c:pt idx="5">
                  <c:v>Охрана окружающей среды  17 008,79 тыс. руб. (0,30%)
</c:v>
                </c:pt>
                <c:pt idx="6">
                  <c:v>Образование 1 550 098,98 тыс. руб. (27,30%)
</c:v>
                </c:pt>
                <c:pt idx="7">
                  <c:v>Культура и кинематография 357 582,51 тыс. руб. (6,3%)
</c:v>
                </c:pt>
                <c:pt idx="8">
                  <c:v>
Социальная политика 45 162,69 тыс. руб. (0,80%)
</c:v>
                </c:pt>
                <c:pt idx="9">
                  <c:v>Физическая культура и спорт 110 332,00 тыс. руб. 1,94%)
</c:v>
                </c:pt>
                <c:pt idx="10">
                  <c:v>Средства массовой информации 15 864,00 тыс. руб. (0,27%)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437531.77</c:v>
                </c:pt>
                <c:pt idx="1">
                  <c:v>3873.18</c:v>
                </c:pt>
                <c:pt idx="2">
                  <c:v>36084</c:v>
                </c:pt>
                <c:pt idx="3">
                  <c:v>525019.30000000005</c:v>
                </c:pt>
                <c:pt idx="4">
                  <c:v>2578561.36</c:v>
                </c:pt>
                <c:pt idx="5">
                  <c:v>17008.79</c:v>
                </c:pt>
                <c:pt idx="6">
                  <c:v>1550098.98</c:v>
                </c:pt>
                <c:pt idx="7">
                  <c:v>357582.51</c:v>
                </c:pt>
                <c:pt idx="8">
                  <c:v>45162.69</c:v>
                </c:pt>
                <c:pt idx="9">
                  <c:v>110332</c:v>
                </c:pt>
                <c:pt idx="10">
                  <c:v>15864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437 531,77 тыс. руб. (7,71%)
</c:v>
                </c:pt>
                <c:pt idx="1">
                  <c:v>Национальная оборона 3 873,18 тыс.руб. (0,07%)</c:v>
                </c:pt>
                <c:pt idx="2">
                  <c:v>Национальная безопасность и правоохранительная деятельность 36 084,00 тыс. руб. (0,64%)</c:v>
                </c:pt>
                <c:pt idx="3">
                  <c:v>Национальная экономика 525 019,30 тыс. руб. (9,25%)
</c:v>
                </c:pt>
                <c:pt idx="4">
                  <c:v>Жилищно-коммунальное хозяйство  2 578 561,36 тыс. руб. (45,42%)
</c:v>
                </c:pt>
                <c:pt idx="5">
                  <c:v>Охрана окружающей среды  17 008,79 тыс. руб. (0,30%)
</c:v>
                </c:pt>
                <c:pt idx="6">
                  <c:v>Образование 1 550 098,98 тыс. руб. (27,30%)
</c:v>
                </c:pt>
                <c:pt idx="7">
                  <c:v>Культура и кинематография 357 582,51 тыс. руб. (6,3%)
</c:v>
                </c:pt>
                <c:pt idx="8">
                  <c:v>
Социальная политика 45 162,69 тыс. руб. (0,80%)
</c:v>
                </c:pt>
                <c:pt idx="9">
                  <c:v>Физическая культура и спорт 110 332,00 тыс. руб. 1,94%)
</c:v>
                </c:pt>
                <c:pt idx="10">
                  <c:v>Средства массовой информации 15 864,00 тыс. руб. (0,27%)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Лист1!$C$2:$C$13</c:f>
              <c:numCache>
                <c:formatCode>#,##0.00</c:formatCode>
                <c:ptCount val="12"/>
                <c:pt idx="0">
                  <c:v>7.7069337875271229</c:v>
                </c:pt>
                <c:pt idx="1">
                  <c:v>6.8224398441224743E-2</c:v>
                </c:pt>
                <c:pt idx="2">
                  <c:v>0.635604127190875</c:v>
                </c:pt>
                <c:pt idx="3">
                  <c:v>9.2479889683755747</c:v>
                </c:pt>
                <c:pt idx="4">
                  <c:v>45.420248382410918</c:v>
                </c:pt>
                <c:pt idx="5">
                  <c:v>0.29960251420360501</c:v>
                </c:pt>
                <c:pt idx="6">
                  <c:v>27.304326273206009</c:v>
                </c:pt>
                <c:pt idx="7">
                  <c:v>6.2986619877860655</c:v>
                </c:pt>
                <c:pt idx="8">
                  <c:v>0.79552134350521186</c:v>
                </c:pt>
                <c:pt idx="9">
                  <c:v>1.9434506862106091</c:v>
                </c:pt>
                <c:pt idx="10">
                  <c:v>0.27943753114277908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</dgm:pt>
    <dgm:pt modelId="{77C1A16E-A33F-4328-9C30-2B8078A34CDE}" type="pres">
      <dgm:prSet presAssocID="{67ADACB4-344D-449E-B432-B7057679EB9F}" presName="Name9" presStyleLbl="parChTrans1D2" presStyleIdx="0" presStyleCnt="4"/>
      <dgm:spPr/>
    </dgm:pt>
    <dgm:pt modelId="{3FCCDB00-1C65-4EAE-9FA0-7943AA544820}" type="pres">
      <dgm:prSet presAssocID="{67ADACB4-344D-449E-B432-B7057679EB9F}" presName="connTx" presStyleLbl="parChTrans1D2" presStyleIdx="0" presStyleCnt="4"/>
      <dgm:spPr/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</dgm:pt>
    <dgm:pt modelId="{CBB622AE-1EEB-4E9B-A7AB-FEB571855ABE}" type="pres">
      <dgm:prSet presAssocID="{ED01F35C-301C-46B5-8245-CCBDFA7D7E8D}" presName="Name9" presStyleLbl="parChTrans1D2" presStyleIdx="1" presStyleCnt="4"/>
      <dgm:spPr/>
    </dgm:pt>
    <dgm:pt modelId="{C462C88D-6666-4CCF-8F95-B4CB183C6BD7}" type="pres">
      <dgm:prSet presAssocID="{ED01F35C-301C-46B5-8245-CCBDFA7D7E8D}" presName="connTx" presStyleLbl="parChTrans1D2" presStyleIdx="1" presStyleCnt="4"/>
      <dgm:spPr/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</dgm:pt>
    <dgm:pt modelId="{7DE1D65B-DF32-4171-9E7A-E49339917776}" type="pres">
      <dgm:prSet presAssocID="{ECE7B6A4-8C85-4364-874F-823FA42C0DBC}" presName="Name9" presStyleLbl="parChTrans1D2" presStyleIdx="2" presStyleCnt="4"/>
      <dgm:spPr/>
    </dgm:pt>
    <dgm:pt modelId="{508F8A41-EF44-452A-91D8-17FF43EDEF07}" type="pres">
      <dgm:prSet presAssocID="{ECE7B6A4-8C85-4364-874F-823FA42C0DBC}" presName="connTx" presStyleLbl="parChTrans1D2" presStyleIdx="2" presStyleCnt="4"/>
      <dgm:spPr/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</dgm:pt>
    <dgm:pt modelId="{D9DFDD59-21AA-4508-A30A-27B62AD647BD}" type="pres">
      <dgm:prSet presAssocID="{AA24460F-8EE6-49C9-8637-E3596BA4D219}" presName="Name9" presStyleLbl="parChTrans1D2" presStyleIdx="3" presStyleCnt="4"/>
      <dgm:spPr/>
    </dgm:pt>
    <dgm:pt modelId="{50280417-12BA-47F1-8D97-4E38F068C1C7}" type="pres">
      <dgm:prSet presAssocID="{AA24460F-8EE6-49C9-8637-E3596BA4D219}" presName="connTx" presStyleLbl="parChTrans1D2" presStyleIdx="3" presStyleCnt="4"/>
      <dgm:spPr/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</dgm:pt>
  </dgm:ptLst>
  <dgm:cxnLst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olidFill>
          <a:schemeClr val="accent5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A8FC0520-4E1C-47C9-9459-5A566E2A3269}" type="parTrans" cxnId="{420E5929-73A4-4A38-8264-96367E09F88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0B43A1C-85AB-40E4-9687-2313E85E0399}">
      <dgm:prSet phldrT="[Текст]"/>
      <dgm:spPr>
        <a:solidFill>
          <a:schemeClr val="tx1">
            <a:lumMod val="75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CCCDC2A1-B573-48DB-AE6D-1F76901F1671}" type="parTrans" cxnId="{E3209E33-E5E7-49D7-A614-E18C032857AF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9924FC7-EF29-492B-B0FE-E3B61C99864B}" type="sibTrans" cxnId="{E3209E33-E5E7-49D7-A614-E18C032857A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A0A2BD5-A368-4F17-8E9D-23F1FC377812}">
      <dgm:prSet phldrT="[Текст]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6598F354-400C-439C-BDD5-729D663E252E}" type="parTrans" cxnId="{48ECD170-E6C5-489E-A263-20CC615C17AB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2A69AB7-A0A6-4501-95CD-2902A3384DE3}">
      <dgm:prSet phldrT="[Текст]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EE7B50-C1CB-48D2-999B-DF1098A88396}" type="parTrans" cxnId="{BDBC8127-C9A5-4636-AF0A-79E42F53D923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37E412C-91EE-486E-8354-15F2384BE3EA}">
      <dgm:prSet phldrT="[Текст]"/>
      <dgm:spPr>
        <a:solidFill>
          <a:srgbClr val="FFFFCC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C021BE46-16AF-4372-B2A0-67875E2C82CF}" type="parTrans" cxnId="{EA60BD94-54CE-450D-A117-19A3057D3DE3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63A74EC-A1EC-4823-AB28-835C2DE63D58}">
      <dgm:prSet phldrT="[Текст]"/>
      <dgm:spPr>
        <a:solidFill>
          <a:srgbClr val="92D050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8D513BD1-7137-4BB2-A1F4-1B02EFB0F34F}" type="parTrans" cxnId="{A5BC18A6-1C74-45AC-A35E-DB57538BF8E8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B1A8440-411B-4A5D-AFC7-3583C59ADD0E}">
      <dgm:prSet phldrT="[Текст]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082CE592-953F-441B-B0C2-F864433A8493}" type="parTrans" cxnId="{C76B1FDD-1515-4548-A84A-CDE5C2B70761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BA0FA79-0F0A-4F39-8C6F-85BF113366C3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6E51CD7-05D6-4658-BDAA-92C6F3E19708}" type="parTrans" cxnId="{4A189105-0239-4451-ACE0-D31E9CBF66B8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971851C-223B-4401-8505-0F79EF9DF2FE}">
      <dgm:prSet custRadScaleRad="103129" custRadScaleInc="23989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7BB7D12E-7788-481F-9A34-9DDD1920EEE6}" type="sibTrans" cxnId="{2B0D6A0C-F289-4FC7-8D98-5FE873E92EB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6777798-C242-4B14-BDDC-39BE21847441}" type="parTrans" cxnId="{2B0D6A0C-F289-4FC7-8D98-5FE873E92EB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BD5A0E1-1493-490D-98B0-ADA84F7E4845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E8D3D680-2231-483C-A0CE-8C5A83FACC1B}" type="parTrans" cxnId="{18873E3E-F8C2-403A-BE5B-64CD5EDA49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B4C73F0-844C-48D3-B2E1-9CDAF8D00DD5}" type="sibTrans" cxnId="{18873E3E-F8C2-403A-BE5B-64CD5EDA49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D686B62-2944-4F6B-9429-7FB7FCC0B616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8DBED263-E631-4288-81FA-CEA08FED5D80}" type="parTrans" cxnId="{3E6897AC-BF8F-432C-AB59-7F3017CC83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7EE604A-587C-4CAB-8203-F1E0B96D3A89}" type="sibTrans" cxnId="{3E6897AC-BF8F-432C-AB59-7F3017CC83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F647F05-65E5-443B-9310-4AF895EEC1B0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endParaRPr lang="ru-RU" sz="1400" b="0" dirty="0">
            <a:solidFill>
              <a:schemeClr val="bg1"/>
            </a:solidFill>
          </a:endParaRPr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A623EE8-6B7F-4F8F-BC9C-3FC1A4DEFB6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A1D8946-ADEF-4A4B-877B-9843024D5017}" type="parTrans" cxnId="{2FF1BB23-CDE1-4A3D-A7E0-C258B6B5C6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FF09574-86F8-42B2-87E9-4329738349C8}" type="sibTrans" cxnId="{2FF1BB23-CDE1-4A3D-A7E0-C258B6B5C6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C769545-F18B-4ED9-96FC-B7C20BE2D935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165EDEC-8B31-4D52-822B-3298A53B46D0}" type="sibTrans" cxnId="{BECC4F1E-8D80-4514-9658-CE8A04B3422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DD6B0C2-F3F0-46CC-A77D-508B9729B98A}" type="parTrans" cxnId="{BECC4F1E-8D80-4514-9658-CE8A04B34228}">
      <dgm:prSet/>
      <dgm:spPr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83F8C23-6E1E-4B2E-B56F-BC64BA52F06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906CE3-990E-495B-868B-3628F3311B01}" type="sibTrans" cxnId="{1BE95901-2684-415C-BBC0-5A64D37781C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7DDAF68-339A-4777-8472-CCF21B811B34}" type="parTrans" cxnId="{1BE95901-2684-415C-BBC0-5A64D37781C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FA3D5F7-C26B-4720-B919-D235026D6C9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061FC08-4343-48CD-A74B-8F3BDB46DF51}" type="parTrans" cxnId="{EBDA73B6-59B4-41F2-AE9E-252D07A54C6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F536B84-F3E0-4334-98AB-5D4EA7BD8913}" type="sibTrans" cxnId="{EBDA73B6-59B4-41F2-AE9E-252D07A54C6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796EB4-5621-49F4-A08C-45637B404DF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0F423B35-8AFF-4E08-A3FD-FE0925A538C5}" type="parTrans" cxnId="{116C32D4-C855-4453-A968-1437B832BA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3442FA1-22F3-47C6-8ACB-43124429D880}" type="sibTrans" cxnId="{116C32D4-C855-4453-A968-1437B832BA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21B7C5A-570A-4F2B-9DB3-1EB6078A0ADA}">
      <dgm:prSet custRadScaleRad="100601" custRadScaleInc="-76228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1BBADC7-653C-4974-9086-6286235D0AF4}" type="parTrans" cxnId="{B7CD167D-978F-495D-9AC1-22DA04C4738B}">
      <dgm:prSet custLinFactNeighborX="1744" custLinFactNeighborY="993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170BF8B-1878-4742-8D99-08F70263B044}" type="sibTrans" cxnId="{B7CD167D-978F-495D-9AC1-22DA04C4738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A6029D1-BCE5-45F1-BFCE-8AE0F2F7CF09}">
      <dgm:prSet custRadScaleRad="100601" custRadScaleInc="-76228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276BABF7-9995-42DB-824E-4AEE026251CD}" type="parTrans" cxnId="{2E09FCAE-47E0-4406-BDBB-C5A6EBE01DA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8B182DC-DCE7-450D-B223-F2B4F405F2E3}" type="sibTrans" cxnId="{2E09FCAE-47E0-4406-BDBB-C5A6EBE01DA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8228F42-2738-409F-ADB5-B5375ACBBE60}">
      <dgm:prSet custRadScaleRad="100252" custRadScaleInc="13850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4553B93-021A-4E1D-A76E-7891E9133F2F}" type="parTrans" cxnId="{ECEDA028-08AF-4B25-8994-78C38069475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5315701-38DC-4F4D-A758-6E81BC644831}" type="sibTrans" cxnId="{ECEDA028-08AF-4B25-8994-78C38069475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2896DF7-04DF-4B4C-8CA2-26A894BF8792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3E6A9101-39FA-4AF2-8AB9-33408F17FE65}" type="parTrans" cxnId="{48A32C94-C697-4F53-9E4D-22466A6C0086}">
      <dgm:prSet/>
      <dgm:spPr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4ACDA86-0819-4AF2-9AD9-4C4C50F2CF18}" type="sibTrans" cxnId="{48A32C94-C697-4F53-9E4D-22466A6C008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CEB0971-A137-4561-8985-831593D9495C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A0AD6A06-2F76-4711-9379-7597DA08E2FB}" type="parTrans" cxnId="{B4DB93CA-BCE0-4428-8E30-BADDE897A9A9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9E4B997-A0E3-461B-84EB-0BF9EDDDC896}" type="sibTrans" cxnId="{B4DB93CA-BCE0-4428-8E30-BADDE897A9A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78F1D4C-A2EF-4C56-940B-FB3F18A7298D}">
      <dgm:prSet phldrT="[Текст]"/>
      <dgm:spPr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</a:gra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8170AFC-8E89-4179-A96D-636AFFD8C3F3}" type="parTrans" cxnId="{A00878C0-A87A-42B9-83D7-EE8880E34935}">
      <dgm:prSet/>
      <dgm:spPr>
        <a:solidFill>
          <a:srgbClr val="FFFFCC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72E44C-8498-48F8-9652-E5DD6AC5818D}" type="pres">
      <dgm:prSet presAssocID="{6F647F05-65E5-443B-9310-4AF895EEC1B0}" presName="centerShape" presStyleLbl="node0" presStyleIdx="0" presStyleCnt="1" custScaleX="172936" custScaleY="108086" custLinFactNeighborX="-1632" custLinFactNeighborY="-7903"/>
      <dgm:spPr/>
    </dgm:pt>
    <dgm:pt modelId="{4731EA70-1FA8-49F5-A6BF-4AE9CB97C303}" type="pres">
      <dgm:prSet presAssocID="{8D513BD1-7137-4BB2-A1F4-1B02EFB0F34F}" presName="parTrans" presStyleLbl="sibTrans2D1" presStyleIdx="0" presStyleCnt="12"/>
      <dgm:spPr/>
    </dgm:pt>
    <dgm:pt modelId="{8D15C70B-27DC-4BC4-8B54-1A6B8CC1DBC1}" type="pres">
      <dgm:prSet presAssocID="{8D513BD1-7137-4BB2-A1F4-1B02EFB0F34F}" presName="connectorText" presStyleLbl="sibTrans2D1" presStyleIdx="0" presStyleCnt="12"/>
      <dgm:spPr/>
    </dgm:pt>
    <dgm:pt modelId="{E2EC1D87-F728-458A-8AB1-7A3D78F9D25E}" type="pres">
      <dgm:prSet presAssocID="{D63A74EC-A1EC-4823-AB28-835C2DE63D58}" presName="node" presStyleLbl="node1" presStyleIdx="0" presStyleCnt="12" custRadScaleRad="100495" custRadScaleInc="-33801">
        <dgm:presLayoutVars>
          <dgm:bulletEnabled val="1"/>
        </dgm:presLayoutVars>
      </dgm:prSet>
      <dgm:spPr/>
    </dgm:pt>
    <dgm:pt modelId="{A0E222DD-64BD-4A89-BBB9-2B80D8318D4A}" type="pres">
      <dgm:prSet presAssocID="{082CE592-953F-441B-B0C2-F864433A8493}" presName="parTrans" presStyleLbl="sibTrans2D1" presStyleIdx="1" presStyleCnt="12"/>
      <dgm:spPr/>
    </dgm:pt>
    <dgm:pt modelId="{839DF450-14DD-4280-9AEE-DA73938E9B9D}" type="pres">
      <dgm:prSet presAssocID="{082CE592-953F-441B-B0C2-F864433A8493}" presName="connectorText" presStyleLbl="sibTrans2D1" presStyleIdx="1" presStyleCnt="12"/>
      <dgm:spPr/>
    </dgm:pt>
    <dgm:pt modelId="{73BC26A8-8D0F-45E6-9E3B-37EADD227262}" type="pres">
      <dgm:prSet presAssocID="{4B1A8440-411B-4A5D-AFC7-3583C59ADD0E}" presName="node" presStyleLbl="node1" presStyleIdx="1" presStyleCnt="12" custRadScaleRad="98863" custRadScaleInc="-15329">
        <dgm:presLayoutVars>
          <dgm:bulletEnabled val="1"/>
        </dgm:presLayoutVars>
      </dgm:prSet>
      <dgm:spPr/>
    </dgm:pt>
    <dgm:pt modelId="{06F93DE9-E67A-4CE1-BC6B-5C458B1137B0}" type="pres">
      <dgm:prSet presAssocID="{C021BE46-16AF-4372-B2A0-67875E2C82CF}" presName="parTrans" presStyleLbl="sibTrans2D1" presStyleIdx="2" presStyleCnt="12"/>
      <dgm:spPr/>
    </dgm:pt>
    <dgm:pt modelId="{DA660ED5-C4B7-4208-928A-B8DD66837486}" type="pres">
      <dgm:prSet presAssocID="{C021BE46-16AF-4372-B2A0-67875E2C82CF}" presName="connectorText" presStyleLbl="sibTrans2D1" presStyleIdx="2" presStyleCnt="12"/>
      <dgm:spPr/>
    </dgm:pt>
    <dgm:pt modelId="{D8B200F5-4D07-49B2-A587-C2FE6CEC49F8}" type="pres">
      <dgm:prSet presAssocID="{637E412C-91EE-486E-8354-15F2384BE3EA}" presName="node" presStyleLbl="node1" presStyleIdx="2" presStyleCnt="12" custRadScaleRad="93845" custRadScaleInc="-27165">
        <dgm:presLayoutVars>
          <dgm:bulletEnabled val="1"/>
        </dgm:presLayoutVars>
      </dgm:prSet>
      <dgm:spPr/>
    </dgm:pt>
    <dgm:pt modelId="{E7EAB10C-E176-4610-B2C6-BE8F83AD0F9B}" type="pres">
      <dgm:prSet presAssocID="{A8FC0520-4E1C-47C9-9459-5A566E2A3269}" presName="parTrans" presStyleLbl="sibTrans2D1" presStyleIdx="3" presStyleCnt="12" custLinFactNeighborX="1744" custLinFactNeighborY="993"/>
      <dgm:spPr/>
    </dgm:pt>
    <dgm:pt modelId="{47F0322C-5978-482D-A409-1280E22C6D82}" type="pres">
      <dgm:prSet presAssocID="{A8FC0520-4E1C-47C9-9459-5A566E2A3269}" presName="connectorText" presStyleLbl="sibTrans2D1" presStyleIdx="3" presStyleCnt="12"/>
      <dgm:spPr/>
    </dgm:pt>
    <dgm:pt modelId="{FFE63D16-C443-42C8-BB30-4CA61876A647}" type="pres">
      <dgm:prSet presAssocID="{420BA717-63F2-4ED1-9193-BDF0AD7BC7EB}" presName="node" presStyleLbl="node1" presStyleIdx="3" presStyleCnt="12" custRadScaleRad="91142" custRadScaleInc="-47355">
        <dgm:presLayoutVars>
          <dgm:bulletEnabled val="1"/>
        </dgm:presLayoutVars>
      </dgm:prSet>
      <dgm:spPr/>
    </dgm:pt>
    <dgm:pt modelId="{C481485E-E38C-4518-A609-8D1D62CF917B}" type="pres">
      <dgm:prSet presAssocID="{CCCDC2A1-B573-48DB-AE6D-1F76901F1671}" presName="parTrans" presStyleLbl="sibTrans2D1" presStyleIdx="4" presStyleCnt="12" custLinFactNeighborX="-4216" custLinFactNeighborY="-14701"/>
      <dgm:spPr/>
    </dgm:pt>
    <dgm:pt modelId="{DB024BEC-8C88-4F07-BCA5-811E266A083B}" type="pres">
      <dgm:prSet presAssocID="{CCCDC2A1-B573-48DB-AE6D-1F76901F1671}" presName="connectorText" presStyleLbl="sibTrans2D1" presStyleIdx="4" presStyleCnt="12"/>
      <dgm:spPr/>
    </dgm:pt>
    <dgm:pt modelId="{0A6C1809-69AA-4BA6-8257-5A11C3557B45}" type="pres">
      <dgm:prSet presAssocID="{90B43A1C-85AB-40E4-9687-2313E85E0399}" presName="node" presStyleLbl="node1" presStyleIdx="4" presStyleCnt="12" custRadScaleRad="86306" custRadScaleInc="-64216">
        <dgm:presLayoutVars>
          <dgm:bulletEnabled val="1"/>
        </dgm:presLayoutVars>
      </dgm:prSet>
      <dgm:spPr/>
    </dgm:pt>
    <dgm:pt modelId="{FA950D33-9BD9-4D37-A533-789F5554AFB5}" type="pres">
      <dgm:prSet presAssocID="{6598F354-400C-439C-BDD5-729D663E252E}" presName="parTrans" presStyleLbl="sibTrans2D1" presStyleIdx="5" presStyleCnt="12" custScaleX="94972"/>
      <dgm:spPr/>
    </dgm:pt>
    <dgm:pt modelId="{F326903B-AF5C-41D9-A950-9DE60C069BDF}" type="pres">
      <dgm:prSet presAssocID="{6598F354-400C-439C-BDD5-729D663E252E}" presName="connectorText" presStyleLbl="sibTrans2D1" presStyleIdx="5" presStyleCnt="12"/>
      <dgm:spPr/>
    </dgm:pt>
    <dgm:pt modelId="{EB1C3899-7B42-47CD-912B-DD035472498D}" type="pres">
      <dgm:prSet presAssocID="{AA0A2BD5-A368-4F17-8E9D-23F1FC377812}" presName="node" presStyleLbl="node1" presStyleIdx="5" presStyleCnt="12" custRadScaleRad="87898" custRadScaleInc="-60970">
        <dgm:presLayoutVars>
          <dgm:bulletEnabled val="1"/>
        </dgm:presLayoutVars>
      </dgm:prSet>
      <dgm:spPr/>
    </dgm:pt>
    <dgm:pt modelId="{2F5553CB-2478-4421-B002-5FA728364A78}" type="pres">
      <dgm:prSet presAssocID="{9DEE7B50-C1CB-48D2-999B-DF1098A88396}" presName="parTrans" presStyleLbl="sibTrans2D1" presStyleIdx="6" presStyleCnt="12" custScaleX="106082" custLinFactNeighborX="-1012" custLinFactNeighborY="28036"/>
      <dgm:spPr/>
    </dgm:pt>
    <dgm:pt modelId="{881BA4B6-6173-4BE7-ACB0-127409627ABA}" type="pres">
      <dgm:prSet presAssocID="{9DEE7B50-C1CB-48D2-999B-DF1098A88396}" presName="connectorText" presStyleLbl="sibTrans2D1" presStyleIdx="6" presStyleCnt="12"/>
      <dgm:spPr/>
    </dgm:pt>
    <dgm:pt modelId="{FED909B6-8F19-4D98-AAC2-EBEEF4830C2B}" type="pres">
      <dgm:prSet presAssocID="{D2A69AB7-A0A6-4501-95CD-2902A3384DE3}" presName="node" presStyleLbl="node1" presStyleIdx="6" presStyleCnt="12" custRadScaleRad="70346" custRadScaleInc="49938">
        <dgm:presLayoutVars>
          <dgm:bulletEnabled val="1"/>
        </dgm:presLayoutVars>
      </dgm:prSet>
      <dgm:spPr/>
    </dgm:pt>
    <dgm:pt modelId="{DF27FC25-052B-426A-9E06-117E992234F6}" type="pres">
      <dgm:prSet presAssocID="{08170AFC-8E89-4179-A96D-636AFFD8C3F3}" presName="parTrans" presStyleLbl="sibTrans2D1" presStyleIdx="7" presStyleCnt="12" custLinFactNeighborX="6134" custLinFactNeighborY="3495"/>
      <dgm:spPr/>
    </dgm:pt>
    <dgm:pt modelId="{53D78D63-5F88-4163-9535-46A64127BD3A}" type="pres">
      <dgm:prSet presAssocID="{08170AFC-8E89-4179-A96D-636AFFD8C3F3}" presName="connectorText" presStyleLbl="sibTrans2D1" presStyleIdx="7" presStyleCnt="12"/>
      <dgm:spPr/>
    </dgm:pt>
    <dgm:pt modelId="{EDA34655-9131-4731-957F-5382F53A0660}" type="pres">
      <dgm:prSet presAssocID="{D78F1D4C-A2EF-4C56-940B-FB3F18A7298D}" presName="node" presStyleLbl="node1" presStyleIdx="7" presStyleCnt="12" custRadScaleRad="93317" custRadScaleInc="73704">
        <dgm:presLayoutVars>
          <dgm:bulletEnabled val="1"/>
        </dgm:presLayoutVars>
      </dgm:prSet>
      <dgm:spPr/>
    </dgm:pt>
    <dgm:pt modelId="{805C1585-4E61-4F5A-9BFC-54208B923515}" type="pres">
      <dgm:prSet presAssocID="{2DD6B0C2-F3F0-46CC-A77D-508B9729B98A}" presName="parTrans" presStyleLbl="sibTrans2D1" presStyleIdx="8" presStyleCnt="12" custLinFactNeighborX="1744" custLinFactNeighborY="993"/>
      <dgm:spPr/>
    </dgm:pt>
    <dgm:pt modelId="{FF7680E8-690C-4DDB-A561-55CE1BA8CED6}" type="pres">
      <dgm:prSet presAssocID="{2DD6B0C2-F3F0-46CC-A77D-508B9729B98A}" presName="connectorText" presStyleLbl="sibTrans2D1" presStyleIdx="8" presStyleCnt="12"/>
      <dgm:spPr/>
    </dgm:pt>
    <dgm:pt modelId="{06523326-C046-41B9-890C-9456FACCE40B}" type="pres">
      <dgm:prSet presAssocID="{AC769545-F18B-4ED9-96FC-B7C20BE2D935}" presName="node" presStyleLbl="node1" presStyleIdx="8" presStyleCnt="12" custRadScaleRad="97858" custRadScaleInc="51974">
        <dgm:presLayoutVars>
          <dgm:bulletEnabled val="1"/>
        </dgm:presLayoutVars>
      </dgm:prSet>
      <dgm:spPr/>
    </dgm:pt>
    <dgm:pt modelId="{5BCE66FD-35CE-4EEA-9A7E-A50A57E69A24}" type="pres">
      <dgm:prSet presAssocID="{3E6A9101-39FA-4AF2-8AB9-33408F17FE65}" presName="parTrans" presStyleLbl="sibTrans2D1" presStyleIdx="9" presStyleCnt="12"/>
      <dgm:spPr/>
    </dgm:pt>
    <dgm:pt modelId="{947CF7F1-0B12-484E-A28A-4DAB5019B271}" type="pres">
      <dgm:prSet presAssocID="{3E6A9101-39FA-4AF2-8AB9-33408F17FE65}" presName="connectorText" presStyleLbl="sibTrans2D1" presStyleIdx="9" presStyleCnt="12"/>
      <dgm:spPr/>
    </dgm:pt>
    <dgm:pt modelId="{9EEB0020-A1D5-4ED6-BC75-3E42CEE784EC}" type="pres">
      <dgm:prSet presAssocID="{D2896DF7-04DF-4B4C-8CA2-26A894BF8792}" presName="node" presStyleLbl="node1" presStyleIdx="9" presStyleCnt="12" custRadScaleRad="99473" custRadScaleInc="23645">
        <dgm:presLayoutVars>
          <dgm:bulletEnabled val="1"/>
        </dgm:presLayoutVars>
      </dgm:prSet>
      <dgm:spPr/>
    </dgm:pt>
    <dgm:pt modelId="{67725448-DD84-4C87-A2E0-F0AA6B883D0E}" type="pres">
      <dgm:prSet presAssocID="{A0AD6A06-2F76-4711-9379-7597DA08E2FB}" presName="parTrans" presStyleLbl="sibTrans2D1" presStyleIdx="10" presStyleCnt="12"/>
      <dgm:spPr/>
    </dgm:pt>
    <dgm:pt modelId="{123048F4-EB06-4489-8D15-0A3B4FBF7CDB}" type="pres">
      <dgm:prSet presAssocID="{A0AD6A06-2F76-4711-9379-7597DA08E2FB}" presName="connectorText" presStyleLbl="sibTrans2D1" presStyleIdx="10" presStyleCnt="12"/>
      <dgm:spPr/>
    </dgm:pt>
    <dgm:pt modelId="{93AF7DD9-4C45-4A38-82EE-60486FDDB38F}" type="pres">
      <dgm:prSet presAssocID="{4CEB0971-A137-4561-8985-831593D9495C}" presName="node" presStyleLbl="node1" presStyleIdx="10" presStyleCnt="12">
        <dgm:presLayoutVars>
          <dgm:bulletEnabled val="1"/>
        </dgm:presLayoutVars>
      </dgm:prSet>
      <dgm:spPr/>
    </dgm:pt>
    <dgm:pt modelId="{553B84E4-4A31-43DB-B3BF-8E8EF2B79F2D}" type="pres">
      <dgm:prSet presAssocID="{66E51CD7-05D6-4658-BDAA-92C6F3E19708}" presName="parTrans" presStyleLbl="sibTrans2D1" presStyleIdx="11" presStyleCnt="12" custAng="741592" custLinFactNeighborX="-19564" custLinFactNeighborY="11892"/>
      <dgm:spPr/>
    </dgm:pt>
    <dgm:pt modelId="{C47D9E4B-AD47-4E79-B529-9B264E8F4F6B}" type="pres">
      <dgm:prSet presAssocID="{66E51CD7-05D6-4658-BDAA-92C6F3E19708}" presName="connectorText" presStyleLbl="sibTrans2D1" presStyleIdx="11" presStyleCnt="12"/>
      <dgm:spPr/>
    </dgm:pt>
    <dgm:pt modelId="{E0AC84DD-2093-416F-85DE-E547FE520660}" type="pres">
      <dgm:prSet presAssocID="{3BA0FA79-0F0A-4F39-8C6F-85BF113366C3}" presName="node" presStyleLbl="node1" presStyleIdx="11" presStyleCnt="12" custRadScaleRad="110744" custRadScaleInc="-8999">
        <dgm:presLayoutVars>
          <dgm:bulletEnabled val="1"/>
        </dgm:presLayoutVars>
      </dgm:prSet>
      <dgm:spPr/>
    </dgm:pt>
  </dgm:ptLst>
  <dgm:cxnLst>
    <dgm:cxn modelId="{1BE95901-2684-415C-BBC0-5A64D37781CD}" srcId="{AC769545-F18B-4ED9-96FC-B7C20BE2D935}" destId="{D83F8C23-6E1E-4B2E-B56F-BC64BA52F064}" srcOrd="0" destOrd="0" parTransId="{17DDAF68-339A-4777-8472-CCF21B811B34}" sibTransId="{02906CE3-990E-495B-868B-3628F3311B01}"/>
    <dgm:cxn modelId="{4A189105-0239-4451-ACE0-D31E9CBF66B8}" srcId="{6F647F05-65E5-443B-9310-4AF895EEC1B0}" destId="{3BA0FA79-0F0A-4F39-8C6F-85BF113366C3}" srcOrd="11" destOrd="0" parTransId="{66E51CD7-05D6-4658-BDAA-92C6F3E19708}" sibTransId="{3F86135B-3CC7-4CEB-B411-92453A9354E3}"/>
    <dgm:cxn modelId="{6CE1A705-C2EA-42FB-9988-EAFFE3593105}" type="presOf" srcId="{6598F354-400C-439C-BDD5-729D663E252E}" destId="{FA950D33-9BD9-4D37-A533-789F5554AFB5}" srcOrd="0" destOrd="0" presId="urn:microsoft.com/office/officeart/2005/8/layout/radial5"/>
    <dgm:cxn modelId="{35CFF805-6F79-42A9-B279-9A470889E6DF}" type="presOf" srcId="{CCCDC2A1-B573-48DB-AE6D-1F76901F1671}" destId="{DB024BEC-8C88-4F07-BCA5-811E266A083B}" srcOrd="1" destOrd="0" presId="urn:microsoft.com/office/officeart/2005/8/layout/radial5"/>
    <dgm:cxn modelId="{E97F6708-8DC3-4AEC-A884-ECC49AB0219F}" type="presOf" srcId="{AA0A2BD5-A368-4F17-8E9D-23F1FC377812}" destId="{EB1C3899-7B42-47CD-912B-DD035472498D}" srcOrd="0" destOrd="0" presId="urn:microsoft.com/office/officeart/2005/8/layout/radial5"/>
    <dgm:cxn modelId="{719FA50A-9A8A-4532-9070-DE6B4D909992}" type="presOf" srcId="{6598F354-400C-439C-BDD5-729D663E252E}" destId="{F326903B-AF5C-41D9-A950-9DE60C069BDF}" srcOrd="1" destOrd="0" presId="urn:microsoft.com/office/officeart/2005/8/layout/radial5"/>
    <dgm:cxn modelId="{2B0D6A0C-F289-4FC7-8D98-5FE873E92EBA}" srcId="{6B4A9C71-5243-4375-98C7-BA189146832B}" destId="{1971851C-223B-4401-8505-0F79EF9DF2FE}" srcOrd="3" destOrd="0" parTransId="{66777798-C242-4B14-BDDC-39BE21847441}" sibTransId="{7BB7D12E-7788-481F-9A34-9DDD1920EEE6}"/>
    <dgm:cxn modelId="{B2029A11-B947-415F-95F6-163CC654002F}" type="presOf" srcId="{D83F8C23-6E1E-4B2E-B56F-BC64BA52F064}" destId="{06523326-C046-41B9-890C-9456FACCE40B}" srcOrd="0" destOrd="1" presId="urn:microsoft.com/office/officeart/2005/8/layout/radial5"/>
    <dgm:cxn modelId="{EB9D961C-3497-41F9-B829-98CD702539A2}" type="presOf" srcId="{082CE592-953F-441B-B0C2-F864433A8493}" destId="{A0E222DD-64BD-4A89-BBB9-2B80D8318D4A}" srcOrd="0" destOrd="0" presId="urn:microsoft.com/office/officeart/2005/8/layout/radial5"/>
    <dgm:cxn modelId="{BECC4F1E-8D80-4514-9658-CE8A04B34228}" srcId="{6F647F05-65E5-443B-9310-4AF895EEC1B0}" destId="{AC769545-F18B-4ED9-96FC-B7C20BE2D935}" srcOrd="8" destOrd="0" parTransId="{2DD6B0C2-F3F0-46CC-A77D-508B9729B98A}" sibTransId="{4165EDEC-8B31-4D52-822B-3298A53B46D0}"/>
    <dgm:cxn modelId="{2FF1BB23-CDE1-4A3D-A7E0-C258B6B5C617}" srcId="{6B4A9C71-5243-4375-98C7-BA189146832B}" destId="{3A623EE8-6B7F-4F8F-BC9C-3FC1A4DEFB6D}" srcOrd="4" destOrd="0" parTransId="{EA1D8946-ADEF-4A4B-877B-9843024D5017}" sibTransId="{FFF09574-86F8-42B2-87E9-4329738349C8}"/>
    <dgm:cxn modelId="{BDBC8127-C9A5-4636-AF0A-79E42F53D923}" srcId="{6F647F05-65E5-443B-9310-4AF895EEC1B0}" destId="{D2A69AB7-A0A6-4501-95CD-2902A3384DE3}" srcOrd="6" destOrd="0" parTransId="{9DEE7B50-C1CB-48D2-999B-DF1098A88396}" sibTransId="{B4AB27D7-F679-4C2F-B351-354C992C8F30}"/>
    <dgm:cxn modelId="{ECEDA028-08AF-4B25-8994-78C380694752}" srcId="{6B4A9C71-5243-4375-98C7-BA189146832B}" destId="{58228F42-2738-409F-ADB5-B5375ACBBE60}" srcOrd="8" destOrd="0" parTransId="{14553B93-021A-4E1D-A76E-7891E9133F2F}" sibTransId="{B5315701-38DC-4F4D-A758-6E81BC644831}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37F61B2B-2312-40C1-8D53-B20BDF4352E2}" type="presOf" srcId="{6F647F05-65E5-443B-9310-4AF895EEC1B0}" destId="{ED72E44C-8498-48F8-9652-E5DD6AC5818D}" srcOrd="0" destOrd="0" presId="urn:microsoft.com/office/officeart/2005/8/layout/radial5"/>
    <dgm:cxn modelId="{02EAA92C-C9DC-4A53-92EC-5D7E6657EE97}" type="presOf" srcId="{2DD6B0C2-F3F0-46CC-A77D-508B9729B98A}" destId="{FF7680E8-690C-4DDB-A561-55CE1BA8CED6}" srcOrd="1" destOrd="0" presId="urn:microsoft.com/office/officeart/2005/8/layout/radial5"/>
    <dgm:cxn modelId="{C2390D2D-277F-42DC-9324-47EC3D4AFA9C}" type="presOf" srcId="{8D513BD1-7137-4BB2-A1F4-1B02EFB0F34F}" destId="{4731EA70-1FA8-49F5-A6BF-4AE9CB97C303}" srcOrd="0" destOrd="0" presId="urn:microsoft.com/office/officeart/2005/8/layout/radial5"/>
    <dgm:cxn modelId="{18986E2D-E3CA-48F1-BD9E-B69486A63AC7}" type="presOf" srcId="{3E6A9101-39FA-4AF2-8AB9-33408F17FE65}" destId="{5BCE66FD-35CE-4EEA-9A7E-A50A57E69A24}" srcOrd="0" destOrd="0" presId="urn:microsoft.com/office/officeart/2005/8/layout/radial5"/>
    <dgm:cxn modelId="{CA8DCA31-7932-4997-B90A-08C76B775BAB}" type="presOf" srcId="{4CEB0971-A137-4561-8985-831593D9495C}" destId="{93AF7DD9-4C45-4A38-82EE-60486FDDB38F}" srcOrd="0" destOrd="0" presId="urn:microsoft.com/office/officeart/2005/8/layout/radial5"/>
    <dgm:cxn modelId="{E3209E33-E5E7-49D7-A614-E18C032857AF}" srcId="{6F647F05-65E5-443B-9310-4AF895EEC1B0}" destId="{90B43A1C-85AB-40E4-9687-2313E85E0399}" srcOrd="4" destOrd="0" parTransId="{CCCDC2A1-B573-48DB-AE6D-1F76901F1671}" sibTransId="{E9924FC7-EF29-492B-B0FE-E3B61C99864B}"/>
    <dgm:cxn modelId="{0EAAE036-BC61-41E9-ADE4-BBB048DDE65B}" type="presOf" srcId="{637E412C-91EE-486E-8354-15F2384BE3EA}" destId="{D8B200F5-4D07-49B2-A587-C2FE6CEC49F8}" srcOrd="0" destOrd="0" presId="urn:microsoft.com/office/officeart/2005/8/layout/radial5"/>
    <dgm:cxn modelId="{18873E3E-F8C2-403A-BE5B-64CD5EDA4967}" srcId="{6B4A9C71-5243-4375-98C7-BA189146832B}" destId="{5BD5A0E1-1493-490D-98B0-ADA84F7E4845}" srcOrd="1" destOrd="0" parTransId="{E8D3D680-2231-483C-A0CE-8C5A83FACC1B}" sibTransId="{7B4C73F0-844C-48D3-B2E1-9CDAF8D00DD5}"/>
    <dgm:cxn modelId="{74156940-ED16-4710-97C6-33375B087B4E}" type="presOf" srcId="{66E51CD7-05D6-4658-BDAA-92C6F3E19708}" destId="{C47D9E4B-AD47-4E79-B529-9B264E8F4F6B}" srcOrd="1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18C7C85D-2211-4603-B310-3E9D338EFE43}" type="presOf" srcId="{AC769545-F18B-4ED9-96FC-B7C20BE2D935}" destId="{06523326-C046-41B9-890C-9456FACCE40B}" srcOrd="0" destOrd="0" presId="urn:microsoft.com/office/officeart/2005/8/layout/radial5"/>
    <dgm:cxn modelId="{BAE4FD41-324F-4CDE-A33E-54A3A7035938}" type="presOf" srcId="{2DD6B0C2-F3F0-46CC-A77D-508B9729B98A}" destId="{805C1585-4E61-4F5A-9BFC-54208B923515}" srcOrd="0" destOrd="0" presId="urn:microsoft.com/office/officeart/2005/8/layout/radial5"/>
    <dgm:cxn modelId="{BFE81362-0EF5-4D1D-A770-84F5626C6E4C}" type="presOf" srcId="{D78F1D4C-A2EF-4C56-940B-FB3F18A7298D}" destId="{EDA34655-9131-4731-957F-5382F53A0660}" srcOrd="0" destOrd="0" presId="urn:microsoft.com/office/officeart/2005/8/layout/radial5"/>
    <dgm:cxn modelId="{03F8A742-83BE-42ED-8767-D4D36B6BA30F}" type="presOf" srcId="{A8FC0520-4E1C-47C9-9459-5A566E2A3269}" destId="{47F0322C-5978-482D-A409-1280E22C6D82}" srcOrd="1" destOrd="0" presId="urn:microsoft.com/office/officeart/2005/8/layout/radial5"/>
    <dgm:cxn modelId="{1A037563-0232-4CBB-8B77-D3CA446B08FC}" type="presOf" srcId="{3BA0FA79-0F0A-4F39-8C6F-85BF113366C3}" destId="{E0AC84DD-2093-416F-85DE-E547FE520660}" srcOrd="0" destOrd="0" presId="urn:microsoft.com/office/officeart/2005/8/layout/radial5"/>
    <dgm:cxn modelId="{48ECD170-E6C5-489E-A263-20CC615C17AB}" srcId="{6F647F05-65E5-443B-9310-4AF895EEC1B0}" destId="{AA0A2BD5-A368-4F17-8E9D-23F1FC377812}" srcOrd="5" destOrd="0" parTransId="{6598F354-400C-439C-BDD5-729D663E252E}" sibTransId="{0A69E1AC-CA25-4F66-967D-B64CF01B740F}"/>
    <dgm:cxn modelId="{E930C973-FF39-421D-AEF3-FA47D054A46D}" type="presOf" srcId="{420BA717-63F2-4ED1-9193-BDF0AD7BC7EB}" destId="{FFE63D16-C443-42C8-BB30-4CA61876A647}" srcOrd="0" destOrd="0" presId="urn:microsoft.com/office/officeart/2005/8/layout/radial5"/>
    <dgm:cxn modelId="{0FC87F54-2A2F-43E2-B5D6-AD9D0E1703D7}" type="presOf" srcId="{CCCDC2A1-B573-48DB-AE6D-1F76901F1671}" destId="{C481485E-E38C-4518-A609-8D1D62CF917B}" srcOrd="0" destOrd="0" presId="urn:microsoft.com/office/officeart/2005/8/layout/radial5"/>
    <dgm:cxn modelId="{B7CD167D-978F-495D-9AC1-22DA04C4738B}" srcId="{6B4A9C71-5243-4375-98C7-BA189146832B}" destId="{521B7C5A-570A-4F2B-9DB3-1EB6078A0ADA}" srcOrd="7" destOrd="0" parTransId="{81BBADC7-653C-4974-9086-6286235D0AF4}" sibTransId="{5170BF8B-1878-4742-8D99-08F70263B044}"/>
    <dgm:cxn modelId="{16543080-279C-4DD9-81F9-59A8EE06BFA9}" type="presOf" srcId="{9DEE7B50-C1CB-48D2-999B-DF1098A88396}" destId="{2F5553CB-2478-4421-B002-5FA728364A78}" srcOrd="0" destOrd="0" presId="urn:microsoft.com/office/officeart/2005/8/layout/radial5"/>
    <dgm:cxn modelId="{0065768A-F39C-49A0-8F44-E03A2CA4EB22}" type="presOf" srcId="{A0AD6A06-2F76-4711-9379-7597DA08E2FB}" destId="{67725448-DD84-4C87-A2E0-F0AA6B883D0E}" srcOrd="0" destOrd="0" presId="urn:microsoft.com/office/officeart/2005/8/layout/radial5"/>
    <dgm:cxn modelId="{107D698B-EC29-483E-9F7E-887A57DB83D5}" type="presOf" srcId="{D63A74EC-A1EC-4823-AB28-835C2DE63D58}" destId="{E2EC1D87-F728-458A-8AB1-7A3D78F9D25E}" srcOrd="0" destOrd="0" presId="urn:microsoft.com/office/officeart/2005/8/layout/radial5"/>
    <dgm:cxn modelId="{1B54B990-E30E-406D-B473-68A9993FE647}" type="presOf" srcId="{D2A69AB7-A0A6-4501-95CD-2902A3384DE3}" destId="{FED909B6-8F19-4D98-AAC2-EBEEF4830C2B}" srcOrd="0" destOrd="0" presId="urn:microsoft.com/office/officeart/2005/8/layout/radial5"/>
    <dgm:cxn modelId="{48A32C94-C697-4F53-9E4D-22466A6C0086}" srcId="{6F647F05-65E5-443B-9310-4AF895EEC1B0}" destId="{D2896DF7-04DF-4B4C-8CA2-26A894BF8792}" srcOrd="9" destOrd="0" parTransId="{3E6A9101-39FA-4AF2-8AB9-33408F17FE65}" sibTransId="{04ACDA86-0819-4AF2-9AD9-4C4C50F2CF18}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C9832B95-4955-4244-849C-719D7FC6393B}" type="presOf" srcId="{9DEE7B50-C1CB-48D2-999B-DF1098A88396}" destId="{881BA4B6-6173-4BE7-ACB0-127409627ABA}" srcOrd="1" destOrd="0" presId="urn:microsoft.com/office/officeart/2005/8/layout/radial5"/>
    <dgm:cxn modelId="{59A22E99-FA88-476D-B912-BE93FA5558F0}" type="presOf" srcId="{08170AFC-8E89-4179-A96D-636AFFD8C3F3}" destId="{53D78D63-5F88-4163-9535-46A64127BD3A}" srcOrd="1" destOrd="0" presId="urn:microsoft.com/office/officeart/2005/8/layout/radial5"/>
    <dgm:cxn modelId="{E287A0A3-783C-4A08-B4D7-ADA8B51C2A19}" type="presOf" srcId="{D2896DF7-04DF-4B4C-8CA2-26A894BF8792}" destId="{9EEB0020-A1D5-4ED6-BC75-3E42CEE784EC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3E6897AC-BF8F-432C-AB59-7F3017CC83B1}" srcId="{6B4A9C71-5243-4375-98C7-BA189146832B}" destId="{1D686B62-2944-4F6B-9429-7FB7FCC0B616}" srcOrd="2" destOrd="0" parTransId="{8DBED263-E631-4288-81FA-CEA08FED5D80}" sibTransId="{B7EE604A-587C-4CAB-8203-F1E0B96D3A89}"/>
    <dgm:cxn modelId="{2E09FCAE-47E0-4406-BDBB-C5A6EBE01DA3}" srcId="{521B7C5A-570A-4F2B-9DB3-1EB6078A0ADA}" destId="{0A6029D1-BCE5-45F1-BFCE-8AE0F2F7CF09}" srcOrd="0" destOrd="0" parTransId="{276BABF7-9995-42DB-824E-4AEE026251CD}" sibTransId="{B8B182DC-DCE7-450D-B223-F2B4F405F2E3}"/>
    <dgm:cxn modelId="{EBDA73B6-59B4-41F2-AE9E-252D07A54C63}" srcId="{6B4A9C71-5243-4375-98C7-BA189146832B}" destId="{2FA3D5F7-C26B-4720-B919-D235026D6C95}" srcOrd="5" destOrd="0" parTransId="{6061FC08-4343-48CD-A74B-8F3BDB46DF51}" sibTransId="{6F536B84-F3E0-4334-98AB-5D4EA7BD8913}"/>
    <dgm:cxn modelId="{A00878C0-A87A-42B9-83D7-EE8880E34935}" srcId="{6F647F05-65E5-443B-9310-4AF895EEC1B0}" destId="{D78F1D4C-A2EF-4C56-940B-FB3F18A7298D}" srcOrd="7" destOrd="0" parTransId="{08170AFC-8E89-4179-A96D-636AFFD8C3F3}" sibTransId="{3B6B2775-EA0D-4CA6-A4A3-0187E341F68C}"/>
    <dgm:cxn modelId="{193B7CC1-B05B-4BB8-B23E-89286DA4BA64}" type="presOf" srcId="{8D513BD1-7137-4BB2-A1F4-1B02EFB0F34F}" destId="{8D15C70B-27DC-4BC4-8B54-1A6B8CC1DBC1}" srcOrd="1" destOrd="0" presId="urn:microsoft.com/office/officeart/2005/8/layout/radial5"/>
    <dgm:cxn modelId="{903C6EC4-657E-400D-8604-7B3D8338CAC3}" type="presOf" srcId="{082CE592-953F-441B-B0C2-F864433A8493}" destId="{839DF450-14DD-4280-9AEE-DA73938E9B9D}" srcOrd="1" destOrd="0" presId="urn:microsoft.com/office/officeart/2005/8/layout/radial5"/>
    <dgm:cxn modelId="{B4DB93CA-BCE0-4428-8E30-BADDE897A9A9}" srcId="{6F647F05-65E5-443B-9310-4AF895EEC1B0}" destId="{4CEB0971-A137-4561-8985-831593D9495C}" srcOrd="10" destOrd="0" parTransId="{A0AD6A06-2F76-4711-9379-7597DA08E2FB}" sibTransId="{99E4B997-A0E3-461B-84EB-0BF9EDDDC896}"/>
    <dgm:cxn modelId="{116C32D4-C855-4453-A968-1437B832BAB1}" srcId="{6B4A9C71-5243-4375-98C7-BA189146832B}" destId="{02796EB4-5621-49F4-A08C-45637B404DFD}" srcOrd="6" destOrd="0" parTransId="{0F423B35-8AFF-4E08-A3FD-FE0925A538C5}" sibTransId="{93442FA1-22F3-47C6-8ACB-43124429D880}"/>
    <dgm:cxn modelId="{3D6512D7-2CA3-4693-80F5-2FA2FA9EE651}" type="presOf" srcId="{C021BE46-16AF-4372-B2A0-67875E2C82CF}" destId="{DA660ED5-C4B7-4208-928A-B8DD66837486}" srcOrd="1" destOrd="0" presId="urn:microsoft.com/office/officeart/2005/8/layout/radial5"/>
    <dgm:cxn modelId="{204F41DB-3118-48D0-9F9A-32F8D3C07E31}" type="presOf" srcId="{4B1A8440-411B-4A5D-AFC7-3583C59ADD0E}" destId="{73BC26A8-8D0F-45E6-9E3B-37EADD227262}" srcOrd="0" destOrd="0" presId="urn:microsoft.com/office/officeart/2005/8/layout/radial5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6DAB38E3-3EF1-45DE-8A43-C5903A89C24D}" type="presOf" srcId="{C021BE46-16AF-4372-B2A0-67875E2C82CF}" destId="{06F93DE9-E67A-4CE1-BC6B-5C458B1137B0}" srcOrd="0" destOrd="0" presId="urn:microsoft.com/office/officeart/2005/8/layout/radial5"/>
    <dgm:cxn modelId="{2D27C4E8-97ED-488E-BB25-36740745DB4B}" type="presOf" srcId="{A0AD6A06-2F76-4711-9379-7597DA08E2FB}" destId="{123048F4-EB06-4489-8D15-0A3B4FBF7CDB}" srcOrd="1" destOrd="0" presId="urn:microsoft.com/office/officeart/2005/8/layout/radial5"/>
    <dgm:cxn modelId="{D1DD75EA-23B7-406F-AC41-9B96FF0A77EA}" type="presOf" srcId="{08170AFC-8E89-4179-A96D-636AFFD8C3F3}" destId="{DF27FC25-052B-426A-9E06-117E992234F6}" srcOrd="0" destOrd="0" presId="urn:microsoft.com/office/officeart/2005/8/layout/radial5"/>
    <dgm:cxn modelId="{1324E4F0-46B7-4513-971B-19EDCA1D4262}" type="presOf" srcId="{3E6A9101-39FA-4AF2-8AB9-33408F17FE65}" destId="{947CF7F1-0B12-484E-A28A-4DAB5019B271}" srcOrd="1" destOrd="0" presId="urn:microsoft.com/office/officeart/2005/8/layout/radial5"/>
    <dgm:cxn modelId="{ACF32FF9-65E5-441D-B42B-D75A0FEF59F5}" type="presOf" srcId="{90B43A1C-85AB-40E4-9687-2313E85E0399}" destId="{0A6C1809-69AA-4BA6-8257-5A11C3557B45}" srcOrd="0" destOrd="0" presId="urn:microsoft.com/office/officeart/2005/8/layout/radial5"/>
    <dgm:cxn modelId="{517435FA-C6D2-44C5-BE88-C4EB6A99180B}" type="presOf" srcId="{66E51CD7-05D6-4658-BDAA-92C6F3E19708}" destId="{553B84E4-4A31-43DB-B3BF-8E8EF2B79F2D}" srcOrd="0" destOrd="0" presId="urn:microsoft.com/office/officeart/2005/8/layout/radial5"/>
    <dgm:cxn modelId="{5DEF9FFA-4A43-4E91-A6C5-6EB967EECB13}" type="presOf" srcId="{6B4A9C71-5243-4375-98C7-BA189146832B}" destId="{8B82EA68-B59A-424E-9756-C221A13DB47F}" srcOrd="0" destOrd="0" presId="urn:microsoft.com/office/officeart/2005/8/layout/radial5"/>
    <dgm:cxn modelId="{CE5E34FE-CB08-41B0-9D85-24E171672FBA}" type="presOf" srcId="{A8FC0520-4E1C-47C9-9459-5A566E2A3269}" destId="{E7EAB10C-E176-4610-B2C6-BE8F83AD0F9B}" srcOrd="0" destOrd="0" presId="urn:microsoft.com/office/officeart/2005/8/layout/radial5"/>
    <dgm:cxn modelId="{7654E3B2-5298-498D-B9B6-142FAC4B08E9}" type="presParOf" srcId="{8B82EA68-B59A-424E-9756-C221A13DB47F}" destId="{ED72E44C-8498-48F8-9652-E5DD6AC5818D}" srcOrd="0" destOrd="0" presId="urn:microsoft.com/office/officeart/2005/8/layout/radial5"/>
    <dgm:cxn modelId="{9725EA32-F3A0-48D0-9DE8-024B22BD6A5A}" type="presParOf" srcId="{8B82EA68-B59A-424E-9756-C221A13DB47F}" destId="{4731EA70-1FA8-49F5-A6BF-4AE9CB97C303}" srcOrd="1" destOrd="0" presId="urn:microsoft.com/office/officeart/2005/8/layout/radial5"/>
    <dgm:cxn modelId="{8DF9F768-386F-46EC-9DCB-5016BF512D29}" type="presParOf" srcId="{4731EA70-1FA8-49F5-A6BF-4AE9CB97C303}" destId="{8D15C70B-27DC-4BC4-8B54-1A6B8CC1DBC1}" srcOrd="0" destOrd="0" presId="urn:microsoft.com/office/officeart/2005/8/layout/radial5"/>
    <dgm:cxn modelId="{B99E9ADD-67EC-4CDC-8EC5-D23995B968D5}" type="presParOf" srcId="{8B82EA68-B59A-424E-9756-C221A13DB47F}" destId="{E2EC1D87-F728-458A-8AB1-7A3D78F9D25E}" srcOrd="2" destOrd="0" presId="urn:microsoft.com/office/officeart/2005/8/layout/radial5"/>
    <dgm:cxn modelId="{4EB6E53F-41DA-4145-94D0-BBE10583CE08}" type="presParOf" srcId="{8B82EA68-B59A-424E-9756-C221A13DB47F}" destId="{A0E222DD-64BD-4A89-BBB9-2B80D8318D4A}" srcOrd="3" destOrd="0" presId="urn:microsoft.com/office/officeart/2005/8/layout/radial5"/>
    <dgm:cxn modelId="{61A2F78B-2FEE-403F-83BF-E1F95368EA10}" type="presParOf" srcId="{A0E222DD-64BD-4A89-BBB9-2B80D8318D4A}" destId="{839DF450-14DD-4280-9AEE-DA73938E9B9D}" srcOrd="0" destOrd="0" presId="urn:microsoft.com/office/officeart/2005/8/layout/radial5"/>
    <dgm:cxn modelId="{F0A758B2-26FB-4211-AC00-B4EBC9060EB2}" type="presParOf" srcId="{8B82EA68-B59A-424E-9756-C221A13DB47F}" destId="{73BC26A8-8D0F-45E6-9E3B-37EADD227262}" srcOrd="4" destOrd="0" presId="urn:microsoft.com/office/officeart/2005/8/layout/radial5"/>
    <dgm:cxn modelId="{D57DA0BB-7CA5-4285-A538-3C69CA4F9F8D}" type="presParOf" srcId="{8B82EA68-B59A-424E-9756-C221A13DB47F}" destId="{06F93DE9-E67A-4CE1-BC6B-5C458B1137B0}" srcOrd="5" destOrd="0" presId="urn:microsoft.com/office/officeart/2005/8/layout/radial5"/>
    <dgm:cxn modelId="{CEA73FA1-0866-44EF-A9A6-DFAC4A20C2D6}" type="presParOf" srcId="{06F93DE9-E67A-4CE1-BC6B-5C458B1137B0}" destId="{DA660ED5-C4B7-4208-928A-B8DD66837486}" srcOrd="0" destOrd="0" presId="urn:microsoft.com/office/officeart/2005/8/layout/radial5"/>
    <dgm:cxn modelId="{0EBB9644-2862-4818-B20E-ACEFBA4C9EB2}" type="presParOf" srcId="{8B82EA68-B59A-424E-9756-C221A13DB47F}" destId="{D8B200F5-4D07-49B2-A587-C2FE6CEC49F8}" srcOrd="6" destOrd="0" presId="urn:microsoft.com/office/officeart/2005/8/layout/radial5"/>
    <dgm:cxn modelId="{5B4F1B86-F8B1-44DA-8B6E-061105169406}" type="presParOf" srcId="{8B82EA68-B59A-424E-9756-C221A13DB47F}" destId="{E7EAB10C-E176-4610-B2C6-BE8F83AD0F9B}" srcOrd="7" destOrd="0" presId="urn:microsoft.com/office/officeart/2005/8/layout/radial5"/>
    <dgm:cxn modelId="{C210AB67-ABBE-4CE7-9D7E-D9E41D174D54}" type="presParOf" srcId="{E7EAB10C-E176-4610-B2C6-BE8F83AD0F9B}" destId="{47F0322C-5978-482D-A409-1280E22C6D82}" srcOrd="0" destOrd="0" presId="urn:microsoft.com/office/officeart/2005/8/layout/radial5"/>
    <dgm:cxn modelId="{4C88E083-6DBC-4A7E-B13F-62B9E9D3C960}" type="presParOf" srcId="{8B82EA68-B59A-424E-9756-C221A13DB47F}" destId="{FFE63D16-C443-42C8-BB30-4CA61876A647}" srcOrd="8" destOrd="0" presId="urn:microsoft.com/office/officeart/2005/8/layout/radial5"/>
    <dgm:cxn modelId="{9CF19945-087D-4D61-93BB-F355B98031C9}" type="presParOf" srcId="{8B82EA68-B59A-424E-9756-C221A13DB47F}" destId="{C481485E-E38C-4518-A609-8D1D62CF917B}" srcOrd="9" destOrd="0" presId="urn:microsoft.com/office/officeart/2005/8/layout/radial5"/>
    <dgm:cxn modelId="{C8D2E5C2-ADB4-4CE2-8349-AA16E28117F4}" type="presParOf" srcId="{C481485E-E38C-4518-A609-8D1D62CF917B}" destId="{DB024BEC-8C88-4F07-BCA5-811E266A083B}" srcOrd="0" destOrd="0" presId="urn:microsoft.com/office/officeart/2005/8/layout/radial5"/>
    <dgm:cxn modelId="{D6DEA1EE-7EC5-4847-A772-1B28E8B07E14}" type="presParOf" srcId="{8B82EA68-B59A-424E-9756-C221A13DB47F}" destId="{0A6C1809-69AA-4BA6-8257-5A11C3557B45}" srcOrd="10" destOrd="0" presId="urn:microsoft.com/office/officeart/2005/8/layout/radial5"/>
    <dgm:cxn modelId="{022B9C22-5F8A-4DB1-A535-614B2B50E0A5}" type="presParOf" srcId="{8B82EA68-B59A-424E-9756-C221A13DB47F}" destId="{FA950D33-9BD9-4D37-A533-789F5554AFB5}" srcOrd="11" destOrd="0" presId="urn:microsoft.com/office/officeart/2005/8/layout/radial5"/>
    <dgm:cxn modelId="{074EB474-BB73-40FF-99CD-896B980CB37D}" type="presParOf" srcId="{FA950D33-9BD9-4D37-A533-789F5554AFB5}" destId="{F326903B-AF5C-41D9-A950-9DE60C069BDF}" srcOrd="0" destOrd="0" presId="urn:microsoft.com/office/officeart/2005/8/layout/radial5"/>
    <dgm:cxn modelId="{F8C6C17E-6864-455B-8187-7A7A415484E6}" type="presParOf" srcId="{8B82EA68-B59A-424E-9756-C221A13DB47F}" destId="{EB1C3899-7B42-47CD-912B-DD035472498D}" srcOrd="12" destOrd="0" presId="urn:microsoft.com/office/officeart/2005/8/layout/radial5"/>
    <dgm:cxn modelId="{9B422DD4-45B5-4633-AB72-CF171A15026F}" type="presParOf" srcId="{8B82EA68-B59A-424E-9756-C221A13DB47F}" destId="{2F5553CB-2478-4421-B002-5FA728364A78}" srcOrd="13" destOrd="0" presId="urn:microsoft.com/office/officeart/2005/8/layout/radial5"/>
    <dgm:cxn modelId="{F049BD2D-7D3A-4BBB-A8B4-D69050613BFE}" type="presParOf" srcId="{2F5553CB-2478-4421-B002-5FA728364A78}" destId="{881BA4B6-6173-4BE7-ACB0-127409627ABA}" srcOrd="0" destOrd="0" presId="urn:microsoft.com/office/officeart/2005/8/layout/radial5"/>
    <dgm:cxn modelId="{850D4EAB-855D-4592-BBE3-FC2C748F2449}" type="presParOf" srcId="{8B82EA68-B59A-424E-9756-C221A13DB47F}" destId="{FED909B6-8F19-4D98-AAC2-EBEEF4830C2B}" srcOrd="14" destOrd="0" presId="urn:microsoft.com/office/officeart/2005/8/layout/radial5"/>
    <dgm:cxn modelId="{277B7B99-4734-489D-BB03-C297C513797D}" type="presParOf" srcId="{8B82EA68-B59A-424E-9756-C221A13DB47F}" destId="{DF27FC25-052B-426A-9E06-117E992234F6}" srcOrd="15" destOrd="0" presId="urn:microsoft.com/office/officeart/2005/8/layout/radial5"/>
    <dgm:cxn modelId="{002A31E7-24F4-4930-91CD-B1837B6A8AC6}" type="presParOf" srcId="{DF27FC25-052B-426A-9E06-117E992234F6}" destId="{53D78D63-5F88-4163-9535-46A64127BD3A}" srcOrd="0" destOrd="0" presId="urn:microsoft.com/office/officeart/2005/8/layout/radial5"/>
    <dgm:cxn modelId="{A0AB982E-DEB1-4845-9D15-73C443E6F81F}" type="presParOf" srcId="{8B82EA68-B59A-424E-9756-C221A13DB47F}" destId="{EDA34655-9131-4731-957F-5382F53A0660}" srcOrd="16" destOrd="0" presId="urn:microsoft.com/office/officeart/2005/8/layout/radial5"/>
    <dgm:cxn modelId="{ADC6304D-4A62-42C8-B736-D19F8BC7FE80}" type="presParOf" srcId="{8B82EA68-B59A-424E-9756-C221A13DB47F}" destId="{805C1585-4E61-4F5A-9BFC-54208B923515}" srcOrd="17" destOrd="0" presId="urn:microsoft.com/office/officeart/2005/8/layout/radial5"/>
    <dgm:cxn modelId="{E4D62743-A00A-4B74-B649-3B251F2B5EBF}" type="presParOf" srcId="{805C1585-4E61-4F5A-9BFC-54208B923515}" destId="{FF7680E8-690C-4DDB-A561-55CE1BA8CED6}" srcOrd="0" destOrd="0" presId="urn:microsoft.com/office/officeart/2005/8/layout/radial5"/>
    <dgm:cxn modelId="{6BB671E7-1E06-41D9-9E70-FCC06C04C966}" type="presParOf" srcId="{8B82EA68-B59A-424E-9756-C221A13DB47F}" destId="{06523326-C046-41B9-890C-9456FACCE40B}" srcOrd="18" destOrd="0" presId="urn:microsoft.com/office/officeart/2005/8/layout/radial5"/>
    <dgm:cxn modelId="{A65C640D-0912-4346-9ED0-637C38E7B862}" type="presParOf" srcId="{8B82EA68-B59A-424E-9756-C221A13DB47F}" destId="{5BCE66FD-35CE-4EEA-9A7E-A50A57E69A24}" srcOrd="19" destOrd="0" presId="urn:microsoft.com/office/officeart/2005/8/layout/radial5"/>
    <dgm:cxn modelId="{2D106C96-BF6A-4D42-A22E-F83DD5BD9E3B}" type="presParOf" srcId="{5BCE66FD-35CE-4EEA-9A7E-A50A57E69A24}" destId="{947CF7F1-0B12-484E-A28A-4DAB5019B271}" srcOrd="0" destOrd="0" presId="urn:microsoft.com/office/officeart/2005/8/layout/radial5"/>
    <dgm:cxn modelId="{67947C69-BEC8-449E-8814-7FA175C913E4}" type="presParOf" srcId="{8B82EA68-B59A-424E-9756-C221A13DB47F}" destId="{9EEB0020-A1D5-4ED6-BC75-3E42CEE784EC}" srcOrd="20" destOrd="0" presId="urn:microsoft.com/office/officeart/2005/8/layout/radial5"/>
    <dgm:cxn modelId="{045ED7CE-C89C-4090-9803-B6B9A39A5DCB}" type="presParOf" srcId="{8B82EA68-B59A-424E-9756-C221A13DB47F}" destId="{67725448-DD84-4C87-A2E0-F0AA6B883D0E}" srcOrd="21" destOrd="0" presId="urn:microsoft.com/office/officeart/2005/8/layout/radial5"/>
    <dgm:cxn modelId="{606F957B-09FF-4E0A-9AF4-B200487B042B}" type="presParOf" srcId="{67725448-DD84-4C87-A2E0-F0AA6B883D0E}" destId="{123048F4-EB06-4489-8D15-0A3B4FBF7CDB}" srcOrd="0" destOrd="0" presId="urn:microsoft.com/office/officeart/2005/8/layout/radial5"/>
    <dgm:cxn modelId="{F07C9752-157C-4CCE-9058-90B3EA6835C8}" type="presParOf" srcId="{8B82EA68-B59A-424E-9756-C221A13DB47F}" destId="{93AF7DD9-4C45-4A38-82EE-60486FDDB38F}" srcOrd="22" destOrd="0" presId="urn:microsoft.com/office/officeart/2005/8/layout/radial5"/>
    <dgm:cxn modelId="{71E3026E-2CC9-408B-9C9D-F9B95D661C4C}" type="presParOf" srcId="{8B82EA68-B59A-424E-9756-C221A13DB47F}" destId="{553B84E4-4A31-43DB-B3BF-8E8EF2B79F2D}" srcOrd="23" destOrd="0" presId="urn:microsoft.com/office/officeart/2005/8/layout/radial5"/>
    <dgm:cxn modelId="{AC6C6D94-0510-4DB5-AD6F-330FE946BB85}" type="presParOf" srcId="{553B84E4-4A31-43DB-B3BF-8E8EF2B79F2D}" destId="{C47D9E4B-AD47-4E79-B529-9B264E8F4F6B}" srcOrd="0" destOrd="0" presId="urn:microsoft.com/office/officeart/2005/8/layout/radial5"/>
    <dgm:cxn modelId="{53A584E5-9B82-4457-8FE9-82902839F31B}" type="presParOf" srcId="{8B82EA68-B59A-424E-9756-C221A13DB47F}" destId="{E0AC84DD-2093-416F-85DE-E547FE520660}" srcOrd="24" destOrd="0" presId="urn:microsoft.com/office/officeart/2005/8/layout/radial5"/>
  </dgm:cxnLst>
  <dgm:bg>
    <a:gradFill>
      <a:gsLst>
        <a:gs pos="10000">
          <a:srgbClr val="FFFFEB"/>
        </a:gs>
        <a:gs pos="42000">
          <a:schemeClr val="tx2">
            <a:lumMod val="20000"/>
            <a:lumOff val="80000"/>
          </a:schemeClr>
        </a:gs>
      </a:gsLst>
      <a:lin ang="612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sp:txBody>
      <dsp:txXfrm>
        <a:off x="200861" y="2524520"/>
        <a:ext cx="988850" cy="924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3285100" y="1651700"/>
          <a:ext cx="2184827" cy="136552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0" kern="1200" dirty="0">
            <a:solidFill>
              <a:schemeClr val="bg1"/>
            </a:solidFill>
          </a:endParaRPr>
        </a:p>
      </dsp:txBody>
      <dsp:txXfrm>
        <a:off x="3605061" y="1851677"/>
        <a:ext cx="1544905" cy="965575"/>
      </dsp:txXfrm>
    </dsp:sp>
    <dsp:sp modelId="{4731EA70-1FA8-49F5-A6BF-4AE9CB97C303}">
      <dsp:nvSpPr>
        <dsp:cNvPr id="0" name=""/>
        <dsp:cNvSpPr/>
      </dsp:nvSpPr>
      <dsp:spPr>
        <a:xfrm rot="15971254">
          <a:off x="4108216" y="1073102"/>
          <a:ext cx="399110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4172063" y="1218745"/>
        <a:ext cx="279377" cy="257728"/>
      </dsp:txXfrm>
    </dsp:sp>
    <dsp:sp modelId="{E2EC1D87-F728-458A-8AB1-7A3D78F9D25E}">
      <dsp:nvSpPr>
        <dsp:cNvPr id="0" name=""/>
        <dsp:cNvSpPr/>
      </dsp:nvSpPr>
      <dsp:spPr>
        <a:xfrm>
          <a:off x="3810404" y="17536"/>
          <a:ext cx="884361" cy="884361"/>
        </a:xfrm>
        <a:prstGeom prst="ellipse">
          <a:avLst/>
        </a:prstGeom>
        <a:solidFill>
          <a:srgbClr val="92D05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3939916" y="147048"/>
        <a:ext cx="625337" cy="625337"/>
      </dsp:txXfrm>
    </dsp:sp>
    <dsp:sp modelId="{A0E222DD-64BD-4A89-BBB9-2B80D8318D4A}">
      <dsp:nvSpPr>
        <dsp:cNvPr id="0" name=""/>
        <dsp:cNvSpPr/>
      </dsp:nvSpPr>
      <dsp:spPr>
        <a:xfrm rot="18267546">
          <a:off x="4815005" y="1199692"/>
          <a:ext cx="387679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4840254" y="1333549"/>
        <a:ext cx="271375" cy="257728"/>
      </dsp:txXfrm>
    </dsp:sp>
    <dsp:sp modelId="{73BC26A8-8D0F-45E6-9E3B-37EADD227262}">
      <dsp:nvSpPr>
        <dsp:cNvPr id="0" name=""/>
        <dsp:cNvSpPr/>
      </dsp:nvSpPr>
      <dsp:spPr>
        <a:xfrm>
          <a:off x="5030006" y="297086"/>
          <a:ext cx="884361" cy="88436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159518" y="426598"/>
        <a:ext cx="625337" cy="625337"/>
      </dsp:txXfrm>
    </dsp:sp>
    <dsp:sp modelId="{06F93DE9-E67A-4CE1-BC6B-5C458B1137B0}">
      <dsp:nvSpPr>
        <dsp:cNvPr id="0" name=""/>
        <dsp:cNvSpPr/>
      </dsp:nvSpPr>
      <dsp:spPr>
        <a:xfrm rot="20134899">
          <a:off x="5361228" y="1605044"/>
          <a:ext cx="299707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5365249" y="1709538"/>
        <a:ext cx="209795" cy="257728"/>
      </dsp:txXfrm>
    </dsp:sp>
    <dsp:sp modelId="{D8B200F5-4D07-49B2-A587-C2FE6CEC49F8}">
      <dsp:nvSpPr>
        <dsp:cNvPr id="0" name=""/>
        <dsp:cNvSpPr/>
      </dsp:nvSpPr>
      <dsp:spPr>
        <a:xfrm>
          <a:off x="5736704" y="1074450"/>
          <a:ext cx="884361" cy="884361"/>
        </a:xfrm>
        <a:prstGeom prst="ellipse">
          <a:avLst/>
        </a:prstGeom>
        <a:solidFill>
          <a:srgbClr val="FFFFCC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866216" y="1203962"/>
        <a:ext cx="625337" cy="625337"/>
      </dsp:txXfrm>
    </dsp:sp>
    <dsp:sp modelId="{E7EAB10C-E176-4610-B2C6-BE8F83AD0F9B}">
      <dsp:nvSpPr>
        <dsp:cNvPr id="0" name=""/>
        <dsp:cNvSpPr/>
      </dsp:nvSpPr>
      <dsp:spPr>
        <a:xfrm rot="166264">
          <a:off x="5593324" y="2189661"/>
          <a:ext cx="293553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5593375" y="2273441"/>
        <a:ext cx="205487" cy="257728"/>
      </dsp:txXfrm>
    </dsp:sp>
    <dsp:sp modelId="{FFE63D16-C443-42C8-BB30-4CA61876A647}">
      <dsp:nvSpPr>
        <dsp:cNvPr id="0" name=""/>
        <dsp:cNvSpPr/>
      </dsp:nvSpPr>
      <dsp:spPr>
        <a:xfrm>
          <a:off x="6019376" y="1993156"/>
          <a:ext cx="884361" cy="884361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6148888" y="2122668"/>
        <a:ext cx="625337" cy="625337"/>
      </dsp:txXfrm>
    </dsp:sp>
    <dsp:sp modelId="{C481485E-E38C-4518-A609-8D1D62CF917B}">
      <dsp:nvSpPr>
        <dsp:cNvPr id="0" name=""/>
        <dsp:cNvSpPr/>
      </dsp:nvSpPr>
      <dsp:spPr>
        <a:xfrm rot="1714455">
          <a:off x="5305273" y="2679471"/>
          <a:ext cx="398393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5312552" y="2736797"/>
        <a:ext cx="278875" cy="257728"/>
      </dsp:txXfrm>
    </dsp:sp>
    <dsp:sp modelId="{0A6C1809-69AA-4BA6-8257-5A11C3557B45}">
      <dsp:nvSpPr>
        <dsp:cNvPr id="0" name=""/>
        <dsp:cNvSpPr/>
      </dsp:nvSpPr>
      <dsp:spPr>
        <a:xfrm>
          <a:off x="5807374" y="2911862"/>
          <a:ext cx="884361" cy="884361"/>
        </a:xfrm>
        <a:prstGeom prst="ellipse">
          <a:avLst/>
        </a:prstGeom>
        <a:solidFill>
          <a:schemeClr val="tx1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936886" y="3041374"/>
        <a:ext cx="625337" cy="625337"/>
      </dsp:txXfrm>
    </dsp:sp>
    <dsp:sp modelId="{FA950D33-9BD9-4D37-A533-789F5554AFB5}">
      <dsp:nvSpPr>
        <dsp:cNvPr id="0" name=""/>
        <dsp:cNvSpPr/>
      </dsp:nvSpPr>
      <dsp:spPr>
        <a:xfrm rot="3301279">
          <a:off x="4843498" y="3171931"/>
          <a:ext cx="540437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4870993" y="3205047"/>
        <a:ext cx="411573" cy="257728"/>
      </dsp:txXfrm>
    </dsp:sp>
    <dsp:sp modelId="{EB1C3899-7B42-47CD-912B-DD035472498D}">
      <dsp:nvSpPr>
        <dsp:cNvPr id="0" name=""/>
        <dsp:cNvSpPr/>
      </dsp:nvSpPr>
      <dsp:spPr>
        <a:xfrm>
          <a:off x="5242013" y="3759895"/>
          <a:ext cx="884361" cy="88436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371525" y="3889407"/>
        <a:ext cx="625337" cy="625337"/>
      </dsp:txXfrm>
    </dsp:sp>
    <dsp:sp modelId="{2F5553CB-2478-4421-B002-5FA728364A78}">
      <dsp:nvSpPr>
        <dsp:cNvPr id="0" name=""/>
        <dsp:cNvSpPr/>
      </dsp:nvSpPr>
      <dsp:spPr>
        <a:xfrm rot="5636974">
          <a:off x="4080499" y="3300267"/>
          <a:ext cx="439259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4149369" y="3321897"/>
        <a:ext cx="310395" cy="257728"/>
      </dsp:txXfrm>
    </dsp:sp>
    <dsp:sp modelId="{FED909B6-8F19-4D98-AAC2-EBEEF4830C2B}">
      <dsp:nvSpPr>
        <dsp:cNvPr id="0" name=""/>
        <dsp:cNvSpPr/>
      </dsp:nvSpPr>
      <dsp:spPr>
        <a:xfrm>
          <a:off x="3803968" y="3794963"/>
          <a:ext cx="884361" cy="884361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3933480" y="3924475"/>
        <a:ext cx="625337" cy="625337"/>
      </dsp:txXfrm>
    </dsp:sp>
    <dsp:sp modelId="{DF27FC25-052B-426A-9E06-117E992234F6}">
      <dsp:nvSpPr>
        <dsp:cNvPr id="0" name=""/>
        <dsp:cNvSpPr/>
      </dsp:nvSpPr>
      <dsp:spPr>
        <a:xfrm rot="7437279">
          <a:off x="3395192" y="3210418"/>
          <a:ext cx="588112" cy="429546"/>
        </a:xfrm>
        <a:prstGeom prst="rightArrow">
          <a:avLst>
            <a:gd name="adj1" fmla="val 60000"/>
            <a:gd name="adj2" fmla="val 50000"/>
          </a:avLst>
        </a:prstGeom>
        <a:solidFill>
          <a:srgbClr val="FFFFCC"/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495612" y="3242882"/>
        <a:ext cx="459248" cy="257728"/>
      </dsp:txXfrm>
    </dsp:sp>
    <dsp:sp modelId="{EDA34655-9131-4731-957F-5382F53A0660}">
      <dsp:nvSpPr>
        <dsp:cNvPr id="0" name=""/>
        <dsp:cNvSpPr/>
      </dsp:nvSpPr>
      <dsp:spPr>
        <a:xfrm>
          <a:off x="2644833" y="3808799"/>
          <a:ext cx="884361" cy="884361"/>
        </a:xfrm>
        <a:prstGeom prst="ellipse">
          <a:avLst/>
        </a:prstGeom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2774345" y="3938311"/>
        <a:ext cx="625337" cy="625337"/>
      </dsp:txXfrm>
    </dsp:sp>
    <dsp:sp modelId="{805C1585-4E61-4F5A-9BFC-54208B923515}">
      <dsp:nvSpPr>
        <dsp:cNvPr id="0" name=""/>
        <dsp:cNvSpPr/>
      </dsp:nvSpPr>
      <dsp:spPr>
        <a:xfrm rot="8931067">
          <a:off x="2981868" y="2826844"/>
          <a:ext cx="482220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101443" y="2879425"/>
        <a:ext cx="353356" cy="257728"/>
      </dsp:txXfrm>
    </dsp:sp>
    <dsp:sp modelId="{06523326-C046-41B9-890C-9456FACCE40B}">
      <dsp:nvSpPr>
        <dsp:cNvPr id="0" name=""/>
        <dsp:cNvSpPr/>
      </dsp:nvSpPr>
      <dsp:spPr>
        <a:xfrm>
          <a:off x="1992941" y="3066271"/>
          <a:ext cx="884361" cy="884361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>
            <a:solidFill>
              <a:schemeClr val="bg1"/>
            </a:solidFill>
          </a:endParaRPr>
        </a:p>
      </dsp:txBody>
      <dsp:txXfrm>
        <a:off x="2122453" y="3195783"/>
        <a:ext cx="625337" cy="625337"/>
      </dsp:txXfrm>
    </dsp:sp>
    <dsp:sp modelId="{5BCE66FD-35CE-4EEA-9A7E-A50A57E69A24}">
      <dsp:nvSpPr>
        <dsp:cNvPr id="0" name=""/>
        <dsp:cNvSpPr/>
      </dsp:nvSpPr>
      <dsp:spPr>
        <a:xfrm rot="10455576">
          <a:off x="2835428" y="2258192"/>
          <a:ext cx="328629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2933770" y="2339170"/>
        <a:ext cx="230040" cy="257728"/>
      </dsp:txXfrm>
    </dsp:sp>
    <dsp:sp modelId="{9EEB0020-A1D5-4ED6-BC75-3E42CEE784EC}">
      <dsp:nvSpPr>
        <dsp:cNvPr id="0" name=""/>
        <dsp:cNvSpPr/>
      </dsp:nvSpPr>
      <dsp:spPr>
        <a:xfrm>
          <a:off x="1799871" y="2106952"/>
          <a:ext cx="884361" cy="88436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1929383" y="2236464"/>
        <a:ext cx="625337" cy="625337"/>
      </dsp:txXfrm>
    </dsp:sp>
    <dsp:sp modelId="{67725448-DD84-4C87-A2E0-F0AA6B883D0E}">
      <dsp:nvSpPr>
        <dsp:cNvPr id="0" name=""/>
        <dsp:cNvSpPr/>
      </dsp:nvSpPr>
      <dsp:spPr>
        <a:xfrm rot="12138508">
          <a:off x="3054542" y="1639298"/>
          <a:ext cx="304288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142412" y="1742533"/>
        <a:ext cx="213002" cy="257728"/>
      </dsp:txXfrm>
    </dsp:sp>
    <dsp:sp modelId="{93AF7DD9-4C45-4A38-82EE-60486FDDB38F}">
      <dsp:nvSpPr>
        <dsp:cNvPr id="0" name=""/>
        <dsp:cNvSpPr/>
      </dsp:nvSpPr>
      <dsp:spPr>
        <a:xfrm>
          <a:off x="2081874" y="1131806"/>
          <a:ext cx="884361" cy="8843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2211386" y="1261318"/>
        <a:ext cx="625337" cy="625337"/>
      </dsp:txXfrm>
    </dsp:sp>
    <dsp:sp modelId="{553B84E4-4A31-43DB-B3BF-8E8EF2B79F2D}">
      <dsp:nvSpPr>
        <dsp:cNvPr id="0" name=""/>
        <dsp:cNvSpPr/>
      </dsp:nvSpPr>
      <dsp:spPr>
        <a:xfrm rot="14865235">
          <a:off x="3349394" y="1174760"/>
          <a:ext cx="490000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438219" y="1320305"/>
        <a:ext cx="361136" cy="257728"/>
      </dsp:txXfrm>
    </dsp:sp>
    <dsp:sp modelId="{E0AC84DD-2093-416F-85DE-E547FE520660}">
      <dsp:nvSpPr>
        <dsp:cNvPr id="0" name=""/>
        <dsp:cNvSpPr/>
      </dsp:nvSpPr>
      <dsp:spPr>
        <a:xfrm>
          <a:off x="2726540" y="140428"/>
          <a:ext cx="884361" cy="8843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2856052" y="269940"/>
        <a:ext cx="625337" cy="625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0.29139</cdr:x>
      <cdr:y>0.50704</cdr:y>
    </cdr:from>
    <cdr:to>
      <cdr:x>0.46999</cdr:x>
      <cdr:y>0.69362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0141" y="3053034"/>
          <a:ext cx="1630465" cy="1123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0.29411</cdr:x>
      <cdr:y>0.00844</cdr:y>
    </cdr:from>
    <cdr:to>
      <cdr:x>0.66483</cdr:x>
      <cdr:y>0.15272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684988" y="50800"/>
          <a:ext cx="3384356" cy="868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EB"/>
            </a:highlight>
          </a:endParaRPr>
        </a:p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EB"/>
            </a:highligh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4"/>
            <a:ext cx="4303313" cy="341297"/>
          </a:xfrm>
          <a:prstGeom prst="rect">
            <a:avLst/>
          </a:prstGeom>
        </p:spPr>
        <p:txBody>
          <a:bodyPr vert="horz" lIns="91314" tIns="45650" rIns="91314" bIns="456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606" y="14"/>
            <a:ext cx="4303313" cy="341297"/>
          </a:xfrm>
          <a:prstGeom prst="rect">
            <a:avLst/>
          </a:prstGeom>
        </p:spPr>
        <p:txBody>
          <a:bodyPr vert="horz" lIns="91314" tIns="45650" rIns="91314" bIns="45650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92"/>
            <a:ext cx="4303313" cy="341297"/>
          </a:xfrm>
          <a:prstGeom prst="rect">
            <a:avLst/>
          </a:prstGeom>
        </p:spPr>
        <p:txBody>
          <a:bodyPr vert="horz" lIns="91314" tIns="45650" rIns="91314" bIns="456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606" y="6456392"/>
            <a:ext cx="4303313" cy="341297"/>
          </a:xfrm>
          <a:prstGeom prst="rect">
            <a:avLst/>
          </a:prstGeom>
        </p:spPr>
        <p:txBody>
          <a:bodyPr vert="horz" lIns="91314" tIns="45650" rIns="91314" bIns="45650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7" y="16"/>
            <a:ext cx="4302231" cy="341063"/>
          </a:xfrm>
          <a:prstGeom prst="rect">
            <a:avLst/>
          </a:prstGeom>
        </p:spPr>
        <p:txBody>
          <a:bodyPr vert="horz" lIns="91296" tIns="45640" rIns="91296" bIns="4564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4" y="16"/>
            <a:ext cx="4302231" cy="341063"/>
          </a:xfrm>
          <a:prstGeom prst="rect">
            <a:avLst/>
          </a:prstGeom>
        </p:spPr>
        <p:txBody>
          <a:bodyPr vert="horz" lIns="91296" tIns="45640" rIns="91296" bIns="45640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6" tIns="45640" rIns="91296" bIns="4564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36" y="3271393"/>
            <a:ext cx="7942579" cy="2676585"/>
          </a:xfrm>
          <a:prstGeom prst="rect">
            <a:avLst/>
          </a:prstGeom>
        </p:spPr>
        <p:txBody>
          <a:bodyPr vert="horz" lIns="91296" tIns="45640" rIns="91296" bIns="4564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7" y="6456627"/>
            <a:ext cx="4302231" cy="341063"/>
          </a:xfrm>
          <a:prstGeom prst="rect">
            <a:avLst/>
          </a:prstGeom>
        </p:spPr>
        <p:txBody>
          <a:bodyPr vert="horz" lIns="91296" tIns="45640" rIns="91296" bIns="4564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4" y="6456627"/>
            <a:ext cx="4302231" cy="341063"/>
          </a:xfrm>
          <a:prstGeom prst="rect">
            <a:avLst/>
          </a:prstGeom>
        </p:spPr>
        <p:txBody>
          <a:bodyPr vert="horz" lIns="91296" tIns="45640" rIns="91296" bIns="45640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6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1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28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626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4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51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536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841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92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984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7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441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17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307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3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834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59">
              <a:defRPr/>
            </a:pPr>
            <a:fld id="{5F4CC95F-143F-4820-A79A-3984C29E395B}" type="slidenum">
              <a:rPr lang="ru-RU">
                <a:solidFill>
                  <a:prstClr val="black"/>
                </a:solidFill>
                <a:latin typeface="Calibri"/>
              </a:rPr>
              <a:pPr defTabSz="457059">
                <a:defRPr/>
              </a:pPr>
              <a:t>71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389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195433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128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181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38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660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86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080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560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320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440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99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9038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933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6626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8397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91707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86055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7063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2592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6.wmf"/><Relationship Id="rId10" Type="http://schemas.openxmlformats.org/officeDocument/2006/relationships/image" Target="../media/image7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8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3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12.wd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14.wdp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54.png"/><Relationship Id="rId4" Type="http://schemas.microsoft.com/office/2007/relationships/hdphoto" Target="../media/hdphoto15.wdp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9.wdp"/><Relationship Id="rId5" Type="http://schemas.openxmlformats.org/officeDocument/2006/relationships/image" Target="../media/image57.png"/><Relationship Id="rId4" Type="http://schemas.microsoft.com/office/2007/relationships/hdphoto" Target="../media/hdphoto18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microsoft.com/office/2007/relationships/hdphoto" Target="../media/hdphoto22.wdp"/><Relationship Id="rId4" Type="http://schemas.openxmlformats.org/officeDocument/2006/relationships/image" Target="../media/image60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5.wdp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7.wdp"/><Relationship Id="rId5" Type="http://schemas.openxmlformats.org/officeDocument/2006/relationships/image" Target="../media/image65.png"/><Relationship Id="rId4" Type="http://schemas.microsoft.com/office/2007/relationships/hdphoto" Target="../media/hdphoto26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0.wdp"/><Relationship Id="rId5" Type="http://schemas.openxmlformats.org/officeDocument/2006/relationships/image" Target="../media/image68.png"/><Relationship Id="rId4" Type="http://schemas.microsoft.com/office/2007/relationships/hdphoto" Target="../media/hdphoto29.wdp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2.wdp"/><Relationship Id="rId4" Type="http://schemas.openxmlformats.org/officeDocument/2006/relationships/image" Target="../media/image7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rgbClr val="E9F9FD"/>
            </a:gs>
            <a:gs pos="100000">
              <a:schemeClr val="tx2">
                <a:lumMod val="20000"/>
                <a:lumOff val="80000"/>
              </a:schemeClr>
            </a:gs>
            <a:gs pos="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  <a:gradFill>
            <a:gsLst>
              <a:gs pos="14000">
                <a:srgbClr val="EEFAF7"/>
              </a:gs>
              <a:gs pos="0">
                <a:srgbClr val="ECFAF8"/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7" y="2527599"/>
            <a:ext cx="2560914" cy="424439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11" y="2457570"/>
            <a:ext cx="2604835" cy="43304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266">
                <a:srgbClr val="FFFFEB"/>
              </a:gs>
              <a:gs pos="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isometricOffAxis1Right"/>
            <a:lightRig rig="threePt" dir="t"/>
          </a:scene3d>
        </p:spPr>
      </p:pic>
      <p:sp>
        <p:nvSpPr>
          <p:cNvPr id="2" name="Арка 1"/>
          <p:cNvSpPr/>
          <p:nvPr/>
        </p:nvSpPr>
        <p:spPr>
          <a:xfrm>
            <a:off x="74440" y="76325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427" y="2407226"/>
            <a:ext cx="5251622" cy="4166397"/>
          </a:xfrm>
          <a:prstGeom prst="rect">
            <a:avLst/>
          </a:prstGeom>
          <a:gradFill>
            <a:gsLst>
              <a:gs pos="38000">
                <a:srgbClr val="EEFAF7"/>
              </a:gs>
              <a:gs pos="0">
                <a:srgbClr val="E9F9FD"/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Актуализированная версия  </a:t>
            </a:r>
          </a:p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н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 основе утвержденного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№ 18</a:t>
            </a:r>
            <a:r>
              <a:rPr lang="ru" b="1" dirty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от 27.03.2025 года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Талдомского  городского  округа             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 внесении  изменений   и дополнений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  Решение  Совета депутатов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от 19.12.2024 года  № 113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бюджете   Талдомского городского  округа на  2025 год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 плановый   период   2026  и  2027 годов»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БЮДЖЕТНОМ  ПРОЦЕССЕ  В  2024 ГОДУ</a:t>
            </a: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- 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257740"/>
              </p:ext>
            </p:extLst>
          </p:nvPr>
        </p:nvGraphicFramePr>
        <p:xfrm>
          <a:off x="0" y="1117599"/>
          <a:ext cx="9909190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395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553276">
                  <a:extLst>
                    <a:ext uri="{9D8B030D-6E8A-4147-A177-3AD203B41FA5}">
                      <a16:colId xmlns:a16="http://schemas.microsoft.com/office/drawing/2014/main" val="582082902"/>
                    </a:ext>
                  </a:extLst>
                </a:gridCol>
                <a:gridCol w="1570247">
                  <a:extLst>
                    <a:ext uri="{9D8B030D-6E8A-4147-A177-3AD203B41FA5}">
                      <a16:colId xmlns:a16="http://schemas.microsoft.com/office/drawing/2014/main" val="304686327"/>
                    </a:ext>
                  </a:extLst>
                </a:gridCol>
                <a:gridCol w="852112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06262">
                  <a:extLst>
                    <a:ext uri="{9D8B030D-6E8A-4147-A177-3AD203B41FA5}">
                      <a16:colId xmlns:a16="http://schemas.microsoft.com/office/drawing/2014/main" val="3182935894"/>
                    </a:ext>
                  </a:extLst>
                </a:gridCol>
                <a:gridCol w="791068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801928">
                  <a:extLst>
                    <a:ext uri="{9D8B030D-6E8A-4147-A177-3AD203B41FA5}">
                      <a16:colId xmlns:a16="http://schemas.microsoft.com/office/drawing/2014/main" val="3078864966"/>
                    </a:ext>
                  </a:extLst>
                </a:gridCol>
                <a:gridCol w="77860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val="933613502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9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молодым специалистам - педагогическим работникам муниципальных дошкольных и общеобразовательных организаций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4A2B395-0561-403D-B268-3EDA523D3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73149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" name="Объект упаковщика для оболочки" showAsIcon="1" r:id="rId4" imgW="571320" imgH="685800" progId="Package">
                  <p:embed/>
                </p:oleObj>
              </mc:Choice>
              <mc:Fallback>
                <p:oleObj name="Объект упаковщика для оболочки" showAsIcon="1" r:id="rId4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9EE79CC-BBF9-4CB5-A062-127CEED65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800222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5" name="Объект упаковщика для оболочки" showAsIcon="1" r:id="rId6" imgW="571320" imgH="685800" progId="Package">
                  <p:embed/>
                </p:oleObj>
              </mc:Choice>
              <mc:Fallback>
                <p:oleObj name="Объект упаковщика для оболочки" showAsIcon="1" r:id="rId6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912332A-D26F-4D75-8713-545404B9F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62907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6" name="Объект упаковщика для оболочки" showAsIcon="1" r:id="rId8" imgW="571320" imgH="685800" progId="Package">
                  <p:embed/>
                </p:oleObj>
              </mc:Choice>
              <mc:Fallback>
                <p:oleObj name="Объект упаковщика для оболочки" showAsIcon="1" r:id="rId8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A8E76-11B9-4F4A-B015-614F3FE4A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4697730"/>
            <a:ext cx="3962399" cy="21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59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62626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89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94447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784925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749042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60616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789383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715386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706010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903668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 бесплатного горячего питания детей </a:t>
                      </a:r>
                    </a:p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малообеспеченных семей</a:t>
                      </a:r>
                    </a:p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муниципальных учреждениях -общеобразовательных организациях, оказывающие услуги дошкольного, начального общего, основного общего, среднего общего образования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27 459,6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04" y="4508500"/>
            <a:ext cx="4236536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747426"/>
              </p:ext>
            </p:extLst>
          </p:nvPr>
        </p:nvGraphicFramePr>
        <p:xfrm>
          <a:off x="0" y="1104900"/>
          <a:ext cx="9905999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6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88421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37707">
                  <a:extLst>
                    <a:ext uri="{9D8B030D-6E8A-4147-A177-3AD203B41FA5}">
                      <a16:colId xmlns:a16="http://schemas.microsoft.com/office/drawing/2014/main" val="1607625775"/>
                    </a:ext>
                  </a:extLst>
                </a:gridCol>
                <a:gridCol w="1490158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862859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2965867825"/>
                    </a:ext>
                  </a:extLst>
                </a:gridCol>
                <a:gridCol w="969225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826404">
                  <a:extLst>
                    <a:ext uri="{9D8B030D-6E8A-4147-A177-3AD203B41FA5}">
                      <a16:colId xmlns:a16="http://schemas.microsoft.com/office/drawing/2014/main" val="4058192098"/>
                    </a:ext>
                  </a:extLst>
                </a:gridCol>
                <a:gridCol w="705216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842009">
                  <a:extLst>
                    <a:ext uri="{9D8B030D-6E8A-4147-A177-3AD203B41FA5}">
                      <a16:colId xmlns:a16="http://schemas.microsoft.com/office/drawing/2014/main" val="3872810545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79945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бесплатного  горячего питания учащимся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школе-интернате оказывающие услуги начального общего, основного общего образования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             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4432300"/>
            <a:ext cx="4214152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75842"/>
              </p:ext>
            </p:extLst>
          </p:nvPr>
        </p:nvGraphicFramePr>
        <p:xfrm>
          <a:off x="0" y="1283354"/>
          <a:ext cx="990600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358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90611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83657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738307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1021989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907497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680622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61889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795012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723162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752896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приобретение школьной формы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муниципальных образовательных учреждениях (школах)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76" y="4867275"/>
            <a:ext cx="4010024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831192"/>
              </p:ext>
            </p:extLst>
          </p:nvPr>
        </p:nvGraphicFramePr>
        <p:xfrm>
          <a:off x="1" y="1200590"/>
          <a:ext cx="9906000" cy="570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86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35336">
                  <a:extLst>
                    <a:ext uri="{9D8B030D-6E8A-4147-A177-3AD203B41FA5}">
                      <a16:colId xmlns:a16="http://schemas.microsoft.com/office/drawing/2014/main" val="3866992921"/>
                    </a:ext>
                  </a:extLst>
                </a:gridCol>
                <a:gridCol w="1929322">
                  <a:extLst>
                    <a:ext uri="{9D8B030D-6E8A-4147-A177-3AD203B41FA5}">
                      <a16:colId xmlns:a16="http://schemas.microsoft.com/office/drawing/2014/main" val="4246478483"/>
                    </a:ext>
                  </a:extLst>
                </a:gridCol>
                <a:gridCol w="866024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811492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603834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815995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558139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815995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</a:tblGrid>
              <a:tr h="3036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787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40378">
                <a:tc gridSpan="9">
                  <a:txBody>
                    <a:bodyPr/>
                    <a:lstStyle/>
                    <a:p>
                      <a:pPr algn="ctr"/>
                      <a:r>
                        <a:rPr lang="ru-RU" sz="2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52637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5018184"/>
            <a:ext cx="3600449" cy="19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50788"/>
              </p:ext>
            </p:extLst>
          </p:nvPr>
        </p:nvGraphicFramePr>
        <p:xfrm>
          <a:off x="-2" y="1120398"/>
          <a:ext cx="10076811" cy="574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2176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530690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665222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778694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891540">
                  <a:extLst>
                    <a:ext uri="{9D8B030D-6E8A-4147-A177-3AD203B41FA5}">
                      <a16:colId xmlns:a16="http://schemas.microsoft.com/office/drawing/2014/main" val="229450284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979777501"/>
                    </a:ext>
                  </a:extLst>
                </a:gridCol>
                <a:gridCol w="796561">
                  <a:extLst>
                    <a:ext uri="{9D8B030D-6E8A-4147-A177-3AD203B41FA5}">
                      <a16:colId xmlns:a16="http://schemas.microsoft.com/office/drawing/2014/main" val="1156238568"/>
                    </a:ext>
                  </a:extLst>
                </a:gridCol>
                <a:gridCol w="670916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654052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5746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права бесплатного посещения занятий по дополнительным образовательным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детям отдельных категорий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годы»                              (с изменениями)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2000">
                          <a:schemeClr val="bg1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90" y="4597400"/>
            <a:ext cx="386334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714"/>
            <a:ext cx="9906000" cy="116771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979047"/>
              </p:ext>
            </p:extLst>
          </p:nvPr>
        </p:nvGraphicFramePr>
        <p:xfrm>
          <a:off x="0" y="1155699"/>
          <a:ext cx="9906202" cy="5706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36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19138">
                  <a:extLst>
                    <a:ext uri="{9D8B030D-6E8A-4147-A177-3AD203B41FA5}">
                      <a16:colId xmlns:a16="http://schemas.microsoft.com/office/drawing/2014/main" val="3196725114"/>
                    </a:ext>
                  </a:extLst>
                </a:gridCol>
                <a:gridCol w="2162440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7923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7544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719038">
                  <a:extLst>
                    <a:ext uri="{9D8B030D-6E8A-4147-A177-3AD203B41FA5}">
                      <a16:colId xmlns:a16="http://schemas.microsoft.com/office/drawing/2014/main" val="1894678814"/>
                    </a:ext>
                  </a:extLst>
                </a:gridCol>
                <a:gridCol w="569265">
                  <a:extLst>
                    <a:ext uri="{9D8B030D-6E8A-4147-A177-3AD203B41FA5}">
                      <a16:colId xmlns:a16="http://schemas.microsoft.com/office/drawing/2014/main" val="1057506611"/>
                    </a:ext>
                  </a:extLst>
                </a:gridCol>
                <a:gridCol w="714733">
                  <a:extLst>
                    <a:ext uri="{9D8B030D-6E8A-4147-A177-3AD203B41FA5}">
                      <a16:colId xmlns:a16="http://schemas.microsoft.com/office/drawing/2014/main" val="3976070354"/>
                    </a:ext>
                  </a:extLst>
                </a:gridCol>
                <a:gridCol w="630399">
                  <a:extLst>
                    <a:ext uri="{9D8B030D-6E8A-4147-A177-3AD203B41FA5}">
                      <a16:colId xmlns:a16="http://schemas.microsoft.com/office/drawing/2014/main" val="654254051"/>
                    </a:ext>
                  </a:extLst>
                </a:gridCol>
              </a:tblGrid>
              <a:tr h="28730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835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306282">
                <a:tc gridSpan="9"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732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Предоставление бесплатного местного издания - газеты «Зари» для информирования населения                   о деятельности, положении дел    на территории муниципального образования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05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05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ctr"/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</a:t>
                      </a:r>
                    </a:p>
                    <a:p>
                      <a:pPr algn="ctr"/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(с изменениями)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36" y="5156199"/>
            <a:ext cx="3284864" cy="1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6425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665638"/>
              </p:ext>
            </p:extLst>
          </p:nvPr>
        </p:nvGraphicFramePr>
        <p:xfrm>
          <a:off x="0" y="1205948"/>
          <a:ext cx="9924124" cy="5652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3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4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683">
                  <a:extLst>
                    <a:ext uri="{9D8B030D-6E8A-4147-A177-3AD203B41FA5}">
                      <a16:colId xmlns:a16="http://schemas.microsoft.com/office/drawing/2014/main" val="1560502020"/>
                    </a:ext>
                  </a:extLst>
                </a:gridCol>
                <a:gridCol w="714789">
                  <a:extLst>
                    <a:ext uri="{9D8B030D-6E8A-4147-A177-3AD203B41FA5}">
                      <a16:colId xmlns:a16="http://schemas.microsoft.com/office/drawing/2014/main" val="600355981"/>
                    </a:ext>
                  </a:extLst>
                </a:gridCol>
                <a:gridCol w="702544">
                  <a:extLst>
                    <a:ext uri="{9D8B030D-6E8A-4147-A177-3AD203B41FA5}">
                      <a16:colId xmlns:a16="http://schemas.microsoft.com/office/drawing/2014/main" val="148536327"/>
                    </a:ext>
                  </a:extLst>
                </a:gridCol>
                <a:gridCol w="1380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2378">
                  <a:extLst>
                    <a:ext uri="{9D8B030D-6E8A-4147-A177-3AD203B41FA5}">
                      <a16:colId xmlns:a16="http://schemas.microsoft.com/office/drawing/2014/main" val="2658734138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857209792"/>
                    </a:ext>
                  </a:extLst>
                </a:gridCol>
                <a:gridCol w="322734">
                  <a:extLst>
                    <a:ext uri="{9D8B030D-6E8A-4147-A177-3AD203B41FA5}">
                      <a16:colId xmlns:a16="http://schemas.microsoft.com/office/drawing/2014/main" val="1012835605"/>
                    </a:ext>
                  </a:extLst>
                </a:gridCol>
                <a:gridCol w="8518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7834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2025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2026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36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296683">
                <a:tc gridSpan="11"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7406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18 665,1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49 689,6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49 689,6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958862"/>
            <a:ext cx="4053841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714233"/>
              </p:ext>
            </p:extLst>
          </p:nvPr>
        </p:nvGraphicFramePr>
        <p:xfrm>
          <a:off x="2" y="1168401"/>
          <a:ext cx="9905998" cy="5763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516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31724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2066996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788275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858258">
                  <a:extLst>
                    <a:ext uri="{9D8B030D-6E8A-4147-A177-3AD203B41FA5}">
                      <a16:colId xmlns:a16="http://schemas.microsoft.com/office/drawing/2014/main" val="2896332371"/>
                    </a:ext>
                  </a:extLst>
                </a:gridCol>
                <a:gridCol w="613065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158694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718265">
                  <a:extLst>
                    <a:ext uri="{9D8B030D-6E8A-4147-A177-3AD203B41FA5}">
                      <a16:colId xmlns:a16="http://schemas.microsoft.com/office/drawing/2014/main" val="1435839210"/>
                    </a:ext>
                  </a:extLst>
                </a:gridCol>
                <a:gridCol w="528618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144596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708991">
                  <a:extLst>
                    <a:ext uri="{9D8B030D-6E8A-4147-A177-3AD203B41FA5}">
                      <a16:colId xmlns:a16="http://schemas.microsoft.com/office/drawing/2014/main" val="2936376192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жилыми помещениями детей-сирот             и детей,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         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(с изменениями)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2  994,0</a:t>
                      </a:r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90" y="5086350"/>
            <a:ext cx="3699509" cy="18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36712"/>
              </p:ext>
            </p:extLst>
          </p:nvPr>
        </p:nvGraphicFramePr>
        <p:xfrm>
          <a:off x="1" y="3305174"/>
          <a:ext cx="9906000" cy="3552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60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9154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70510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8881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8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80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604660">
                <a:tc>
                  <a:txBody>
                    <a:bodyPr/>
                    <a:lstStyle/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очистных сооружений, </a:t>
                      </a:r>
                    </a:p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производительностью 16210 м3/</a:t>
                      </a:r>
                      <a:r>
                        <a:rPr lang="ru-RU" sz="1200" b="0" i="1" u="none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</a:t>
                      </a:r>
                    </a:p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 подводящего напорного </a:t>
                      </a:r>
                    </a:p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коллектора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u="non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Загородная</a:t>
                      </a: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01.12.2027г.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676 191,99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662 958, 97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1896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 реконструкция объектов очистки сточных вод</a:t>
                      </a:r>
                      <a:endParaRPr lang="ru-RU" sz="1200" b="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1100" b="0" i="0" u="non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01.12.2025г.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30 807,07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34518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02.02.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сетей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водоотведения,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 муниципальной собственности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49"/>
            <a:ext cx="2788920" cy="1405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200899" y="1857375"/>
            <a:ext cx="2705093" cy="14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>
                <a:latin typeface="Times New Roman"/>
              </a:rPr>
              <a:t>  Требования 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>
                <a:latin typeface="Times New Roman"/>
              </a:rPr>
              <a:t> Муниципальные программы Талдомского городского округа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>
                <a:latin typeface="Times New Roman"/>
              </a:rPr>
              <a:t>         на  2023 -2027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Прогноз социально-экономического развития </a:t>
            </a: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Талдомского городского округа на 2025 - 2027 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Основные направления бюджетной и налоговой политики </a:t>
            </a: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Талдомского городского округа  на 2025 - 2027 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2025 год  и  на  плановый  период  2026  и  2027 годов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34073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687359"/>
              </p:ext>
            </p:extLst>
          </p:nvPr>
        </p:nvGraphicFramePr>
        <p:xfrm>
          <a:off x="1" y="3371848"/>
          <a:ext cx="9906000" cy="3486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167765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935355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70510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135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71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20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977902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напорного </a:t>
                      </a:r>
                    </a:p>
                    <a:p>
                      <a:pPr algn="ctr"/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коллектора  </a:t>
                      </a:r>
                      <a:r>
                        <a:rPr lang="en-US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400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мм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декабрь 2026г.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55 552,12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120 563,12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822967"/>
                  </a:ext>
                </a:extLst>
              </a:tr>
              <a:tr h="963540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дюкера 2</a:t>
                      </a:r>
                      <a:r>
                        <a:rPr lang="en-US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200мм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декабрь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34 627,0</a:t>
                      </a:r>
                      <a:endParaRPr lang="ru-RU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31 115,09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174810"/>
                  </a:ext>
                </a:extLst>
              </a:tr>
              <a:tr h="981099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самотечной канализации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53 015,09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288 678,71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973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02.02.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5"/>
            <a:ext cx="2560320" cy="15000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89469" y="1789042"/>
            <a:ext cx="2716524" cy="151074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252F09-188B-425D-B317-C6BA6CFDECAD}"/>
              </a:ext>
            </a:extLst>
          </p:cNvPr>
          <p:cNvSpPr/>
          <p:nvPr/>
        </p:nvSpPr>
        <p:spPr>
          <a:xfrm>
            <a:off x="2503170" y="2663190"/>
            <a:ext cx="4926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сетей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водоотведения,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 муниципальной собственности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975874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935288"/>
              </p:ext>
            </p:extLst>
          </p:nvPr>
        </p:nvGraphicFramePr>
        <p:xfrm>
          <a:off x="1" y="3305174"/>
          <a:ext cx="9906000" cy="3552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7254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57175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23300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233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651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10023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сети теплоснабжения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Запрудня КТС 057 пер. Мира ,д. 10 (в т.ч. ПИР) </a:t>
                      </a:r>
                      <a:endParaRPr lang="ru-RU" sz="1200" b="0" i="1" u="non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Запрудня, пер. Мира, д.10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15.10.2025г.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174 428,45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сетей теплоснабжения муниципальной собственности ,ед. - 1</a:t>
                      </a:r>
                      <a:endParaRPr lang="ru-RU" sz="1050" b="0" i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72144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участка тепловой сети (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бесканальная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прокладка)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Юбилейный: от ТК-4 к ж/д №№ 29, 32, 34; от ТК-5 к ж/д №№ 28, 30, 31, 33, 35, 36, 37, 38. (в т.ч. ПИР)</a:t>
                      </a:r>
                      <a:endParaRPr lang="ru-RU" sz="1200" b="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            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15.10.2025г.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13 200,00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сетей теплоснабжения муниципальной собственности, ед. - 1</a:t>
                      </a:r>
                      <a:endParaRPr lang="ru-RU" sz="105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34518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01.01 Строительство и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объектов теплоснабжения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49"/>
            <a:ext cx="2526030" cy="1405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26629" y="1857375"/>
            <a:ext cx="2579363" cy="14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0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02979"/>
              </p:ext>
            </p:extLst>
          </p:nvPr>
        </p:nvGraphicFramePr>
        <p:xfrm>
          <a:off x="1" y="3305177"/>
          <a:ext cx="9906000" cy="3592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4587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809876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9753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97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261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721632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автоматизированной 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блочно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-модульной котельной производительностью 11,0 МВт 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Северный, ул. Садовая, д. 12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30.11.2025г.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146 373,87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408985"/>
                  </a:ext>
                </a:extLst>
              </a:tr>
              <a:tr h="78928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автоматизированной 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блочно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-модульной котельной № 1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Загородная, д.24а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30.11.2026г.</a:t>
                      </a:r>
                    </a:p>
                    <a:p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14 073,60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21 110,40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51056"/>
                  </a:ext>
                </a:extLst>
              </a:tr>
              <a:tr h="63142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автоматизированной 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блочно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-модульной котельной № 3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г.Талдом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ул. Мичурина, д.3а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30.11.2026г.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18 096,00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27 144,00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214923"/>
                  </a:ext>
                </a:extLst>
              </a:tr>
              <a:tr h="789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Реконструкция (в т.ч. проектные и изыскательские работы) котельной «Юркино»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Юркино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30.11.2027г.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10 194,00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07631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01.01 Строительство и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объектов теплоснабжения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  <a:p>
            <a:pPr algn="ctr"/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5"/>
            <a:ext cx="2548890" cy="15000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086600" y="1789042"/>
            <a:ext cx="2819393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35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204983"/>
              </p:ext>
            </p:extLst>
          </p:nvPr>
        </p:nvGraphicFramePr>
        <p:xfrm>
          <a:off x="0" y="3643571"/>
          <a:ext cx="9906000" cy="3219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998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0051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98501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48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65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157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884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площади 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Карла-Маркса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 этап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пл. Карла- Маркса, д.18а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226 165,87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 -1 единица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874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центрального Дома культуры</a:t>
                      </a:r>
                      <a:endParaRPr lang="ru-RU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Победы, д.10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6 845,30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97 790,00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 -1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841881"/>
                  </a:ext>
                </a:extLst>
              </a:tr>
              <a:tr h="966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Дома культуры «Прогресс»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Первомайская,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29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30 382,00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 -1 единица</a:t>
                      </a:r>
                    </a:p>
                    <a:p>
                      <a:endParaRPr lang="ru-RU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30871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«Формирование современной комфортной городской среды»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497202-0FD1-474B-8AF0-AD5F970BA765}"/>
              </a:ext>
            </a:extLst>
          </p:cNvPr>
          <p:cNvSpPr/>
          <p:nvPr/>
        </p:nvSpPr>
        <p:spPr>
          <a:xfrm>
            <a:off x="2782957" y="1828800"/>
            <a:ext cx="3909391" cy="165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2.01. Реализация программ формирования современной городской среды в части благоустройства общественных территорий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C8270A-5A26-47A7-866D-DF43443A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620" y="1789043"/>
            <a:ext cx="2659380" cy="1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74CCAE-F3FB-4AB0-A49B-22078669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0834"/>
            <a:ext cx="2674620" cy="17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429028"/>
              </p:ext>
            </p:extLst>
          </p:nvPr>
        </p:nvGraphicFramePr>
        <p:xfrm>
          <a:off x="-1" y="3463289"/>
          <a:ext cx="9906001" cy="3414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171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68408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648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00102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val="563378678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87325687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734318634"/>
                    </a:ext>
                  </a:extLst>
                </a:gridCol>
                <a:gridCol w="164211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32835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подъездов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58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5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907546"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подъездов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10 590,00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                          в многоквартирных домах, ед.- 46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363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</a:t>
                      </a: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Вербилки;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55284"/>
                  </a:ext>
                </a:extLst>
              </a:tr>
              <a:tr h="544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</a:t>
                      </a: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Северный;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724993"/>
                  </a:ext>
                </a:extLst>
              </a:tr>
              <a:tr h="717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</a:t>
                      </a: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Запрудня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 </a:t>
                      </a: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177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861"/>
            <a:ext cx="2922571" cy="1573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1792354"/>
            <a:ext cx="2832100" cy="15869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F9A83F-8D3C-41DC-A621-DDAF8233DDDD}"/>
              </a:ext>
            </a:extLst>
          </p:cNvPr>
          <p:cNvSpPr/>
          <p:nvPr/>
        </p:nvSpPr>
        <p:spPr>
          <a:xfrm>
            <a:off x="2868930" y="1802297"/>
            <a:ext cx="4160520" cy="192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II «Создание условий для обеспечения комфортного проживания жителей,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 числе в многоквартирных домах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территории  муниципального образования Московской области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03.01.  «Ремонт подъездов 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многоквартирных домах»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239477"/>
              </p:ext>
            </p:extLst>
          </p:nvPr>
        </p:nvGraphicFramePr>
        <p:xfrm>
          <a:off x="0" y="3823065"/>
          <a:ext cx="9906001" cy="304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4582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99548531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309372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779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расселяемой площади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кв. м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57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3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094574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многоквартирных домов под переселение граждан из аварийного жилищного фонда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Заводская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3,36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280 059,0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 расселяемых из непригодного  для проживания 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жилищного фонда, признанного таковым после 1 января 2017 года», расселенного по подпрограмме 4,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тысяч человек – 0,31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250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Солнечный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2, 65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241 500,0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 расселяемых из непригодного  для проживания 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жилищного фонда, признанного таковым после 1 января 2017 года», расселенного  по подпрограмме 4,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тысяч человек – 0,2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2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«Переселение граждан из аварийного жилищного фонда»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00A38A-92DB-427A-81F3-2B367AD53B8B}"/>
              </a:ext>
            </a:extLst>
          </p:cNvPr>
          <p:cNvSpPr/>
          <p:nvPr/>
        </p:nvSpPr>
        <p:spPr>
          <a:xfrm>
            <a:off x="2753591" y="1724892"/>
            <a:ext cx="4416136" cy="205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4 «Обеспечение мероприятий по переселению граждан из аварийного жилищного фонда в Московской области признанного таковым после 1 января 2017 года»</a:t>
            </a:r>
          </a:p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«Переселение граждан из аварийного жилищного фонда в Московской области признанного таковым после 1 января 2017 года»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F421F-15AC-4B2F-91A1-0BC13694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7658"/>
            <a:ext cx="2763982" cy="21741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D24D0B-C882-42C7-BAD2-2ACF64625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180" y="1700003"/>
            <a:ext cx="2750820" cy="21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5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51089">
                <a:schemeClr val="bg1"/>
              </a:gs>
              <a:gs pos="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30" y="1342031"/>
            <a:ext cx="4293868" cy="5515969"/>
          </a:xfrm>
          <a:prstGeom prst="rect">
            <a:avLst/>
          </a:prstGeom>
          <a:gradFill>
            <a:gsLst>
              <a:gs pos="0">
                <a:srgbClr val="FFFFEB"/>
              </a:gs>
              <a:gs pos="87000">
                <a:schemeClr val="accent1">
                  <a:lumMod val="5000"/>
                  <a:lumOff val="95000"/>
                </a:schemeClr>
              </a:gs>
              <a:gs pos="17000">
                <a:srgbClr val="FFFFEB"/>
              </a:gs>
              <a:gs pos="100000">
                <a:schemeClr val="bg1"/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936543"/>
              </p:ext>
            </p:extLst>
          </p:nvPr>
        </p:nvGraphicFramePr>
        <p:xfrm>
          <a:off x="0" y="903963"/>
          <a:ext cx="9906002" cy="594451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2440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2027г.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1.Численность постоянного 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 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64 165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63 889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63 699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63 558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63 305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-270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-363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-354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-357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-364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7 241,2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8 100,2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8 794,3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9 561,8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10 547,3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2 099,0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2 279,0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2 459,0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2 615,0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2 785,00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Объем жилищного строительства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61,9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63,8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23,93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25,02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26,07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8 560,0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10 357,6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11 169,7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11 999,6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12 903,8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 в 2023-2027 годах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социально-экономического развития Талдомского городского округа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2023-2027 годах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784417"/>
              </p:ext>
            </p:extLst>
          </p:nvPr>
        </p:nvGraphicFramePr>
        <p:xfrm>
          <a:off x="-2" y="720876"/>
          <a:ext cx="9906002" cy="6137123"/>
        </p:xfrm>
        <a:graphic>
          <a:graphicData uri="http://schemas.openxmlformats.org/drawingml/2006/table">
            <a:tbl>
              <a:tblPr/>
              <a:tblGrid>
                <a:gridCol w="2985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8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5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4341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02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2027г.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28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заработной платы, </a:t>
                      </a: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7 313,55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8 999,60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9 745,40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10 511,80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11 298,00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0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Среднемесячная  начисленная заработная плата работников, 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64 753,30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77 117,40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80 783,50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84 253,50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87 630,30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451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Среднемесячная 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70 923,76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73 432,00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79 456,00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86 471,00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93 928,00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852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63 739,29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70 128,30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71 140,00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75 370,50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80 219,00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852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74 460,16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81 168,40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81 405,60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88 029,30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95 620,70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5026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65 456,24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66 951,18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72 399,00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95 621,00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2025  ГОД  И НА ПЛАНОВЫЙ  2026 И 2027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Талдомского городского округа на 2025 год и на плановый период 2026 и 2027 годов определены на основе прогноза социально-экономического развития Московской области, Талдомского городского округа на 2025-2027 годы.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Талдомского городского округа на 2025 год и плановый период 2026 и 2027 годов сформирован в сложных условиях внешнего  санкционного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бюджетной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на 2025-2027 годы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и устойчивость бюджетной системы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38664"/>
          </a:xfrm>
          <a:prstGeom prst="rect">
            <a:avLst/>
          </a:prstGeom>
          <a:gradFill>
            <a:gsLst>
              <a:gs pos="0">
                <a:schemeClr val="tx1"/>
              </a:gs>
              <a:gs pos="56000">
                <a:srgbClr val="FFFFEB"/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2025 год и на плановый период 2026 и 2027 годов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41964"/>
            <a:ext cx="9906000" cy="3693319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процесса, в том числе программного подхода в бюджетном процессе, работа в ГИС 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населению Талдомского городского округа качественных муниципальных услуг на основе муниципального 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бюджетными расходами за счет оптимизации их структуры по всем отраслям социально-культурной 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умеренной политики в сфере заимствований и управления муниципальным долгом Талдомского городского округа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Реализация указанных задач будет обеспечена за счет исполнения показателей прогноза социально – экономического развития Талдомского городского округа на 2025 -2027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-2" y="2065032"/>
            <a:ext cx="9906002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мер, направленных на увеличение налоговых и неналоговых доходов бюджета Талдомского городского округа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34031F-A733-46FC-BDAE-FC15473BA0A8}"/>
              </a:ext>
            </a:extLst>
          </p:cNvPr>
          <p:cNvSpPr/>
          <p:nvPr/>
        </p:nvSpPr>
        <p:spPr>
          <a:xfrm>
            <a:off x="0" y="694064"/>
            <a:ext cx="9906000" cy="1200329"/>
          </a:xfrm>
          <a:prstGeom prst="rect">
            <a:avLst/>
          </a:prstGeom>
          <a:gradFill>
            <a:gsLst>
              <a:gs pos="0">
                <a:schemeClr val="tx1"/>
              </a:gs>
              <a:gs pos="89781">
                <a:schemeClr val="tx1"/>
              </a:gs>
              <a:gs pos="34000">
                <a:srgbClr val="FFFFEB"/>
              </a:gs>
              <a:gs pos="0">
                <a:schemeClr val="tx1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достижения указанных целей будет продолжена работа по решению задач, обеспечивающих: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454028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и на среднесрочную перспективу 2026-2027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 санкционного   давления.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условиях действующей налоговой системы Российской Федерации основные направления налоговой политики Талдомского городского округа в 2025-2027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достижения планируемых параметров доходной части бюджета на 2025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налогам.</a:t>
            </a:r>
          </a:p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оценке эффективности применения местных налоговых льгот в целях их ежегодного обновления и актуализации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178878"/>
              </p:ext>
            </p:extLst>
          </p:nvPr>
        </p:nvGraphicFramePr>
        <p:xfrm>
          <a:off x="0" y="889001"/>
          <a:ext cx="9905998" cy="59592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8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2004326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103180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доходов, %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35716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501 737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76,68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35475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121 300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103695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7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70 500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76293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170 490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8,71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25418">
                <a:tc rowSpan="2">
                  <a:txBody>
                    <a:bodyPr/>
                    <a:lstStyle/>
                    <a:p>
                      <a:pPr marL="0" marR="0" lvl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</a:p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837627"/>
                  </a:ext>
                </a:extLst>
              </a:tr>
              <a:tr h="672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5122384"/>
                  </a:ext>
                </a:extLst>
              </a:tr>
              <a:tr h="774230">
                <a:tc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13 711</a:t>
                      </a:r>
                      <a:endParaRPr lang="ru-RU" dirty="0"/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0,70</a:t>
                      </a:r>
                      <a:endParaRPr lang="ru-RU" dirty="0"/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6020216"/>
                  </a:ext>
                </a:extLst>
              </a:tr>
              <a:tr h="40323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18 900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323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61 600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3,15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84872"/>
            <a:ext cx="9906000" cy="769441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rgbClr val="FFFFF7"/>
            </a:gs>
            <a:gs pos="29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015663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2025 год  и на плановый период 2026 и 2027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применения местных налоговых льгот в целях их ежегодного обновления и актуализации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налогооблагаемой базы по местным налогам за счет вовлечения в налоговый оборот объектов недвижимости и земельных 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качества администрирования доходов бюджета  и снижение доли теневого сектора 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муниципальной 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области налоговой политики будет продолжена практика налогового администрирования в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работы Межведомственной комиссии по мобилизации доходов бюджета Талдомского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4882683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</a:p>
          <a:p>
            <a:pPr algn="ctr">
              <a:lnSpc>
                <a:spcPts val="3840"/>
              </a:lnSpc>
            </a:pPr>
            <a:r>
              <a:rPr lang="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  <a:p>
            <a:pPr algn="ctr">
              <a:lnSpc>
                <a:spcPts val="3840"/>
              </a:lnSpc>
            </a:pP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ФИНАНСОВЫМ  УПРАВЛЕНИЕМ  АДМИНИСТРАЦИИ  ТАЛДОМСКОГО  ГОРОДСКОГО  ОКРУГА   </a:t>
            </a:r>
          </a:p>
          <a:p>
            <a:pPr algn="ctr">
              <a:lnSpc>
                <a:spcPts val="3840"/>
              </a:lnSpc>
            </a:pP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ОСНОВЕ 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ТАЛДОМСКОГО  ГОРОДСКОГО  ОКРУГА  № 113  </a:t>
            </a: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ОТ  19.12.2024 ГОДА                                 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 БЮДЖЕТЕ   ТАЛДОМСКОГО   ГОРОДСКОГО  ОКРУГА  НА  2025  ГОД   И   НА ПЛАНОВЫЙ ПЕРИОД  2026  и  2027 ГОДОВ» ( </a:t>
            </a: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С ИЗМЕНЕНИЯМИ И ДОПОЛНЕНИЯМИ №  2)</a:t>
            </a:r>
            <a:endParaRPr lang="ru" sz="13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35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неналоговым доходам будет продолжена работа по дальнейшей замене аренды муниципального имущества на налоговые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2025 год  и плановый период 2026-2027 годов</a:t>
            </a:r>
            <a:endParaRPr lang="ru-RU" sz="2000" dirty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2025-2027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Приоритетом 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Основные приоритеты расходов бюджета Талдомского городского округа в 2025 году 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повышение эффективности 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муниципальных программ Талдомского городского округа.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Удельный 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2025 году данная тенденция сохранится и на финансирование указанных отраслей будет 38,2 процента всех расходов бюджета, в том числе: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2031"/>
              </p:ext>
            </p:extLst>
          </p:nvPr>
        </p:nvGraphicFramePr>
        <p:xfrm>
          <a:off x="0" y="672028"/>
          <a:ext cx="9906001" cy="6185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:a16="http://schemas.microsoft.com/office/drawing/2014/main" val="1643893644"/>
                    </a:ext>
                  </a:extLst>
                </a:gridCol>
              </a:tblGrid>
              <a:tr h="202668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 на 2025год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в общем       объеме 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5556529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1 550 098,98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27,31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7370234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357 582,51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6,29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295108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110 332,00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1,94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188077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45 162,69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9092943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2 063 176,18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36,34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-26333"/>
            <a:ext cx="9906000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2025 год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1563"/>
            <a:ext cx="9906000" cy="669414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Будет 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2025 год в сфере образования является  дальнейшее совершенствование структуры отрасли образования в округе, повышение 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2025 году указанные расходы в структуре расходов бюджета составят 4,1 % от всех расходов бюджета.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объемы работ предусмотрены в отрасли жилищно-коммунального хозяйства. На строительство, реконструкцию и капитальный ремонт объектов инженерной инфраструктуры и формирование современной комфортной среды проживания будет направлено 923,2 млн. руб.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Продолжится работа по организации и совершенствованию транспортного обслуживания населения по 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маршрутам на основе долгосрочного договора на транспортное обслуживание населения округа сроком на 5 лет – 54 605,0 тыс. руб. будет выделено из бюджета в 2025 году 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428 169,41 тыс. руб.  на содержание и ремонт автомобильных дорог общего пользования.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муниципальную поддержку развития малого и среднего предпринимательства в</a:t>
            </a: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   3900,0тыс.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28260"/>
              </p:ext>
            </p:extLst>
          </p:nvPr>
        </p:nvGraphicFramePr>
        <p:xfrm>
          <a:off x="0" y="3979719"/>
          <a:ext cx="9905999" cy="2936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64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620981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2154381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80601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Прогноз 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2027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4 805 233,57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5 300 943,558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5 455 748,83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4 399 683,266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4680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</a:p>
                    <a:p>
                      <a:pPr algn="l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anchor="ctr"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1 871 336,266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5 313 897,00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5 335 509,075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4 417 446,96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167 647,33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-508 663,43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- 376 175,020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-29 808,15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-17 763,694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29 929,45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74 203,687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0,00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766605309"/>
              </p:ext>
            </p:extLst>
          </p:nvPr>
        </p:nvGraphicFramePr>
        <p:xfrm>
          <a:off x="1" y="574766"/>
          <a:ext cx="9906000" cy="344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25757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 ХАРАКТЕРИСТИКАХ   БЮДЖЕТА ТАЛДОМСКОГО ГОРОДСКОГО ОКРУГА НА ОЧЕРЕДНОЙ 2025 ГОД И НА ПЛАНОВЫЙ  ПЕРИОД  2026-2027 ГОДОВ  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СРАВНЕНИИ  С ДВУМЯ  ПРЕДЫДУЩИМИ ПЕРИОДАМИ 2023 ОТЧЕТНЫМ И ТЕКУЩИМ 2024 ГОДАМИ 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2023-2027 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170499"/>
              </p:ext>
            </p:extLst>
          </p:nvPr>
        </p:nvGraphicFramePr>
        <p:xfrm>
          <a:off x="0" y="1619795"/>
          <a:ext cx="9905999" cy="5245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1658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899624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891864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697056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850220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771736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45989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771889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4262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2027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359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1 950 618,620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1 923 387,00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2 117 285,00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2 328 256,00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2 528 347,00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79090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1 330 171,264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1 501 737,00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1 700 460,00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1 849 535,00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599530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46 083,803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71 540,00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75 586,00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7339767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106 503,045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168 178,00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184 512,00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225 840,00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267 300,00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7932015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154 736,661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406349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14 169,875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20 910,00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7459696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916792"/>
                  </a:ext>
                </a:extLst>
              </a:tr>
              <a:tr h="89354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68 833,894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68 380,00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513329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196,320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7677485"/>
                  </a:ext>
                </a:extLst>
              </a:tr>
              <a:tr h="53757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146 116,321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902579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678618"/>
              </p:ext>
            </p:extLst>
          </p:nvPr>
        </p:nvGraphicFramePr>
        <p:xfrm>
          <a:off x="0" y="1610271"/>
          <a:ext cx="9906001" cy="5290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1155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950291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05242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923558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581890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966355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627065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52356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658089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36638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2027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547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2025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2026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38 572,531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65 800,00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6246979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45 049,342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388577"/>
                  </a:ext>
                </a:extLst>
              </a:tr>
              <a:tr h="19079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147,4520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6214300"/>
                  </a:ext>
                </a:extLst>
              </a:tr>
              <a:tr h="19079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2 442 752,900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2 881 846,57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1 871 336,27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3078111"/>
                  </a:ext>
                </a:extLst>
              </a:tr>
              <a:tr h="50239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2 588 628,902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2 894 196,00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1 871 336,27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5072191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663 345,000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1 039 533,00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159,91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371 251,00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170 249,00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1936840"/>
                  </a:ext>
                </a:extLst>
              </a:tr>
              <a:tr h="50239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1 112 897,812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1 448 263,000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1 227 486,106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1 895 232,14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863 697,26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222653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798 753,811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792 147,00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825 402,972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794 028,29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790 323,01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8566350"/>
                  </a:ext>
                </a:extLst>
              </a:tr>
              <a:tr h="19079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3 721,000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91 236,48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2 451,93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66 981,40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4531424"/>
                  </a:ext>
                </a:extLst>
              </a:tr>
              <a:tr h="50239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возврата остатков субсидий, субвенций и иных МБТ, имеющих целевое назначение прошлых лет</a:t>
                      </a: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2 114,750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2607493"/>
                  </a:ext>
                </a:extLst>
              </a:tr>
              <a:tr h="668628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-147 990,750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-12 349,430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233258"/>
                  </a:ext>
                </a:extLst>
              </a:tr>
              <a:tr h="24080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4 393 371,520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4 805 233,57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5 300 943,558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5 455 748,83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4 399 683,27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4124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78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031966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2023 -2027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28847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4020"/>
              </p:ext>
            </p:extLst>
          </p:nvPr>
        </p:nvGraphicFramePr>
        <p:xfrm>
          <a:off x="0" y="1593668"/>
          <a:ext cx="9906001" cy="5259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30417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540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482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35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9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182 1 00 00 000 00 0000 000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1 950 618, 63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1 923 387,000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2 117 285,000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2 328 256,000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2 528 347,000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1 330 171, 26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1 350 000,000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1 501 737,000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1 700 460,000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1 849 535,000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1 330 171, 26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1 350 000,000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1 501 737,000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1 700 460,000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1 849 535,000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800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182 1 01 02 010 01 0000 110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1 008 532, 18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1 152 000,000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1 395 634,000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1 459 104,000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1 587 460,000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158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182 1 01 02 020 01 0000 110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3 215, 31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  <a:tr h="481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16 665, 68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653648"/>
                  </a:ext>
                </a:extLst>
              </a:tr>
              <a:tr h="959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182 1 01 02 040 01 0000 110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53 729,02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65 938,000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66 156,000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71 575,000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052560" y="1409700"/>
            <a:ext cx="853438" cy="17090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 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60247"/>
              </p:ext>
            </p:extLst>
          </p:nvPr>
        </p:nvGraphicFramePr>
        <p:xfrm>
          <a:off x="0" y="2136824"/>
          <a:ext cx="9881755" cy="4721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491">
                  <a:extLst>
                    <a:ext uri="{9D8B030D-6E8A-4147-A177-3AD203B41FA5}">
                      <a16:colId xmlns:a16="http://schemas.microsoft.com/office/drawing/2014/main" val="2981221459"/>
                    </a:ext>
                  </a:extLst>
                </a:gridCol>
                <a:gridCol w="3467846">
                  <a:extLst>
                    <a:ext uri="{9D8B030D-6E8A-4147-A177-3AD203B41FA5}">
                      <a16:colId xmlns:a16="http://schemas.microsoft.com/office/drawing/2014/main" val="2782407137"/>
                    </a:ext>
                  </a:extLst>
                </a:gridCol>
                <a:gridCol w="834308">
                  <a:extLst>
                    <a:ext uri="{9D8B030D-6E8A-4147-A177-3AD203B41FA5}">
                      <a16:colId xmlns:a16="http://schemas.microsoft.com/office/drawing/2014/main" val="1185066147"/>
                    </a:ext>
                  </a:extLst>
                </a:gridCol>
                <a:gridCol w="845916">
                  <a:extLst>
                    <a:ext uri="{9D8B030D-6E8A-4147-A177-3AD203B41FA5}">
                      <a16:colId xmlns:a16="http://schemas.microsoft.com/office/drawing/2014/main" val="751139397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290379373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379883510"/>
                    </a:ext>
                  </a:extLst>
                </a:gridCol>
                <a:gridCol w="975136">
                  <a:extLst>
                    <a:ext uri="{9D8B030D-6E8A-4147-A177-3AD203B41FA5}">
                      <a16:colId xmlns:a16="http://schemas.microsoft.com/office/drawing/2014/main" val="1913917099"/>
                    </a:ext>
                  </a:extLst>
                </a:gridCol>
              </a:tblGrid>
              <a:tr h="948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10 903,000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073980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дивидендов (в части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суммы налога, не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3051624"/>
                  </a:ext>
                </a:extLst>
              </a:tr>
              <a:tr h="232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7054446"/>
                  </a:ext>
                </a:extLst>
              </a:tr>
              <a:tr h="332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75 586,000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4501845"/>
                  </a:ext>
                </a:extLst>
              </a:tr>
              <a:tr h="373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75 586,000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4717313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23 878,531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34 650,000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36 873,000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39 989,000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6337350"/>
                  </a:ext>
                </a:extLst>
              </a:tr>
              <a:tr h="488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1 03 02 241 01 0000 110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161825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1 03 02 251 01 0000110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37 238,000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37 487,000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39 150,000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25107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1 03 02 261 01 0000 110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-2 820,000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-3 777,000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-3 511,000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-3 734,000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27489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563639"/>
              </p:ext>
            </p:extLst>
          </p:nvPr>
        </p:nvGraphicFramePr>
        <p:xfrm>
          <a:off x="0" y="1562497"/>
          <a:ext cx="9906001" cy="622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2773">
                  <a:extLst>
                    <a:ext uri="{9D8B030D-6E8A-4147-A177-3AD203B41FA5}">
                      <a16:colId xmlns:a16="http://schemas.microsoft.com/office/drawing/2014/main" val="379541502"/>
                    </a:ext>
                  </a:extLst>
                </a:gridCol>
                <a:gridCol w="3470563">
                  <a:extLst>
                    <a:ext uri="{9D8B030D-6E8A-4147-A177-3AD203B41FA5}">
                      <a16:colId xmlns:a16="http://schemas.microsoft.com/office/drawing/2014/main" val="1708566156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1240671220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224704514"/>
                    </a:ext>
                  </a:extLst>
                </a:gridCol>
                <a:gridCol w="1174172">
                  <a:extLst>
                    <a:ext uri="{9D8B030D-6E8A-4147-A177-3AD203B41FA5}">
                      <a16:colId xmlns:a16="http://schemas.microsoft.com/office/drawing/2014/main" val="3319769201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2660001104"/>
                    </a:ext>
                  </a:extLst>
                </a:gridCol>
                <a:gridCol w="1021774">
                  <a:extLst>
                    <a:ext uri="{9D8B030D-6E8A-4147-A177-3AD203B41FA5}">
                      <a16:colId xmlns:a16="http://schemas.microsoft.com/office/drawing/2014/main" val="92168365"/>
                    </a:ext>
                  </a:extLst>
                </a:gridCol>
              </a:tblGrid>
              <a:tr h="1674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8857159"/>
                  </a:ext>
                </a:extLst>
              </a:tr>
              <a:tr h="2339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2362009"/>
                  </a:ext>
                </a:extLst>
              </a:tr>
              <a:tr h="220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72979"/>
              </p:ext>
            </p:extLst>
          </p:nvPr>
        </p:nvGraphicFramePr>
        <p:xfrm>
          <a:off x="0" y="1567543"/>
          <a:ext cx="9906001" cy="613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73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540755"/>
              </p:ext>
            </p:extLst>
          </p:nvPr>
        </p:nvGraphicFramePr>
        <p:xfrm>
          <a:off x="0" y="3167657"/>
          <a:ext cx="9906000" cy="3233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717342824"/>
                    </a:ext>
                  </a:extLst>
                </a:gridCol>
                <a:gridCol w="3418609">
                  <a:extLst>
                    <a:ext uri="{9D8B030D-6E8A-4147-A177-3AD203B41FA5}">
                      <a16:colId xmlns:a16="http://schemas.microsoft.com/office/drawing/2014/main" val="2072552243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3710589927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1942329050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444682735"/>
                    </a:ext>
                  </a:extLst>
                </a:gridCol>
                <a:gridCol w="1152599">
                  <a:extLst>
                    <a:ext uri="{9D8B030D-6E8A-4147-A177-3AD203B41FA5}">
                      <a16:colId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051049205"/>
                    </a:ext>
                  </a:extLst>
                </a:gridCol>
              </a:tblGrid>
              <a:tr h="423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182 1 05 02 000 02 0000 110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-195,141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4784402"/>
                  </a:ext>
                </a:extLst>
              </a:tr>
              <a:tr h="284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182 1 05 03 000 01 0000 110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-0,774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425863"/>
                  </a:ext>
                </a:extLst>
              </a:tr>
              <a:tr h="423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7675707"/>
                  </a:ext>
                </a:extLst>
              </a:tr>
              <a:tr h="563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3958128"/>
                  </a:ext>
                </a:extLst>
              </a:tr>
              <a:tr h="702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3668758"/>
                  </a:ext>
                </a:extLst>
              </a:tr>
              <a:tr h="563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367,267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52027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375441"/>
              </p:ext>
            </p:extLst>
          </p:nvPr>
        </p:nvGraphicFramePr>
        <p:xfrm>
          <a:off x="0" y="6369627"/>
          <a:ext cx="9905999" cy="510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59701707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435898293"/>
                    </a:ext>
                  </a:extLst>
                </a:gridCol>
                <a:gridCol w="789375">
                  <a:extLst>
                    <a:ext uri="{9D8B030D-6E8A-4147-A177-3AD203B41FA5}">
                      <a16:colId xmlns:a16="http://schemas.microsoft.com/office/drawing/2014/main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944959012"/>
                    </a:ext>
                  </a:extLst>
                </a:gridCol>
              </a:tblGrid>
              <a:tr h="31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154 736,661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467770"/>
                  </a:ext>
                </a:extLst>
              </a:tr>
              <a:tr h="193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624276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17155C7-5B11-4FDA-A2C0-0B2ED5FAC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91871"/>
              </p:ext>
            </p:extLst>
          </p:nvPr>
        </p:nvGraphicFramePr>
        <p:xfrm>
          <a:off x="0" y="1974273"/>
          <a:ext cx="9905999" cy="1226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849">
                  <a:extLst>
                    <a:ext uri="{9D8B030D-6E8A-4147-A177-3AD203B41FA5}">
                      <a16:colId xmlns:a16="http://schemas.microsoft.com/office/drawing/2014/main" val="306815808"/>
                    </a:ext>
                  </a:extLst>
                </a:gridCol>
                <a:gridCol w="3407090">
                  <a:extLst>
                    <a:ext uri="{9D8B030D-6E8A-4147-A177-3AD203B41FA5}">
                      <a16:colId xmlns:a16="http://schemas.microsoft.com/office/drawing/2014/main" val="3606359662"/>
                    </a:ext>
                  </a:extLst>
                </a:gridCol>
                <a:gridCol w="819689">
                  <a:extLst>
                    <a:ext uri="{9D8B030D-6E8A-4147-A177-3AD203B41FA5}">
                      <a16:colId xmlns:a16="http://schemas.microsoft.com/office/drawing/2014/main" val="2256198095"/>
                    </a:ext>
                  </a:extLst>
                </a:gridCol>
                <a:gridCol w="831096">
                  <a:extLst>
                    <a:ext uri="{9D8B030D-6E8A-4147-A177-3AD203B41FA5}">
                      <a16:colId xmlns:a16="http://schemas.microsoft.com/office/drawing/2014/main" val="4273248978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423131922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167432223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3001738595"/>
                    </a:ext>
                  </a:extLst>
                </a:gridCol>
              </a:tblGrid>
              <a:tr h="169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106 503, 045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168 178,000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184 512,000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225 840,000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4494701"/>
                  </a:ext>
                </a:extLst>
              </a:tr>
              <a:tr h="46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182 105 01 010 00 0000 110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103 507,652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170 490,000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8504681"/>
                  </a:ext>
                </a:extLst>
              </a:tr>
              <a:tr h="320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182 1 05 01 011 01 0000 110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86 507,403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148 690,000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622623"/>
                  </a:ext>
                </a:extLst>
              </a:tr>
              <a:tr h="273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182 1 05 01 021 01 0000 110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17 000,250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419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7301"/>
              </p:ext>
            </p:extLst>
          </p:nvPr>
        </p:nvGraphicFramePr>
        <p:xfrm>
          <a:off x="0" y="1632857"/>
          <a:ext cx="9906001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942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9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846227"/>
              </p:ext>
            </p:extLst>
          </p:nvPr>
        </p:nvGraphicFramePr>
        <p:xfrm>
          <a:off x="-1" y="2202873"/>
          <a:ext cx="9906000" cy="4655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38783057"/>
                    </a:ext>
                  </a:extLst>
                </a:gridCol>
              </a:tblGrid>
              <a:tr h="48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182 1 06 01 020 04 0000 110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53 185,931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554059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0472513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181697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488638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5534746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-9,199</a:t>
                      </a: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86011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9124524"/>
                  </a:ext>
                </a:extLst>
              </a:tr>
              <a:tr h="469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125651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59 844,415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7017306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 на  плановый период 2025-2027 годы, какие результаты ожидаются в отчетном 2024 году.  Жители 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за отчетный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год, текущий 2024 год и на плановый период 2025-2027 годы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12184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991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3290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7283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19743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075044"/>
              </p:ext>
            </p:extLst>
          </p:nvPr>
        </p:nvGraphicFramePr>
        <p:xfrm>
          <a:off x="0" y="2199562"/>
          <a:ext cx="9906003" cy="4847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:a16="http://schemas.microsoft.com/office/drawing/2014/main" val="2768599512"/>
                    </a:ext>
                  </a:extLst>
                </a:gridCol>
                <a:gridCol w="877332">
                  <a:extLst>
                    <a:ext uri="{9D8B030D-6E8A-4147-A177-3AD203B41FA5}">
                      <a16:colId xmlns:a16="http://schemas.microsoft.com/office/drawing/2014/main" val="3011102554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2906205025"/>
                    </a:ext>
                  </a:extLst>
                </a:gridCol>
                <a:gridCol w="909356">
                  <a:extLst>
                    <a:ext uri="{9D8B030D-6E8A-4147-A177-3AD203B41FA5}">
                      <a16:colId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14 129,876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14 087,459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42,416 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2 710,000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40,000 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822370"/>
                  </a:ext>
                </a:extLst>
              </a:tr>
              <a:tr h="182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870117"/>
                  </a:ext>
                </a:extLst>
              </a:tr>
              <a:tr h="182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182 1 09 00 000 00 0000 000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ЗАДОЛЖЕННОТЬ И ПЕРЕРАСЧЕТЫ ПО ОТМЕНЕННЫМ НАЛОГАМСБОРАМ И ИНЫМ ОБЯЗААТЕЛЬНЫМ ПЛАТЕЖАМ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38,112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8773141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68 833,895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68 380,000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69 630,000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53 406,603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219894"/>
              </p:ext>
            </p:extLst>
          </p:nvPr>
        </p:nvGraphicFramePr>
        <p:xfrm>
          <a:off x="0" y="1599050"/>
          <a:ext cx="9906001" cy="603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37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97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176572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662588539"/>
                    </a:ext>
                  </a:extLst>
                </a:gridCol>
                <a:gridCol w="905763">
                  <a:extLst>
                    <a:ext uri="{9D8B030D-6E8A-4147-A177-3AD203B41FA5}">
                      <a16:colId xmlns:a16="http://schemas.microsoft.com/office/drawing/2014/main" val="2835523718"/>
                    </a:ext>
                  </a:extLst>
                </a:gridCol>
                <a:gridCol w="893619">
                  <a:extLst>
                    <a:ext uri="{9D8B030D-6E8A-4147-A177-3AD203B41FA5}">
                      <a16:colId xmlns:a16="http://schemas.microsoft.com/office/drawing/2014/main" val="228111263"/>
                    </a:ext>
                  </a:extLst>
                </a:gridCol>
                <a:gridCol w="1023654">
                  <a:extLst>
                    <a:ext uri="{9D8B030D-6E8A-4147-A177-3AD203B41FA5}">
                      <a16:colId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000 1 11 05 010 00 0000 120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48 806,576</a:t>
                      </a: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  150,157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4 150,157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8837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48673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000 1 11 05 300 00 0000 120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0,565 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15 426,727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0001 11 09 040 00 0000 120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13 930,138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010 1 11 09 044 04 00 220 120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13 930,138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95092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3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95953">
                  <a:extLst>
                    <a:ext uri="{9D8B030D-6E8A-4147-A177-3AD203B41FA5}">
                      <a16:colId xmlns:a16="http://schemas.microsoft.com/office/drawing/2014/main" val="98142123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386947177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973389"/>
              </p:ext>
            </p:extLst>
          </p:nvPr>
        </p:nvGraphicFramePr>
        <p:xfrm>
          <a:off x="-2" y="2223655"/>
          <a:ext cx="9906008" cy="4967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5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2343697619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217766718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4344196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0490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1308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010 1 11 09 080 00 0000 120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1 496,590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145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010 1 11 09 080 04 0000 120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1 496,590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9744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7653909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048 1 12 01 000 01 0000 120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959628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2286348"/>
                  </a:ext>
                </a:extLst>
              </a:tr>
              <a:tr h="821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048 1 12 01 010 01 6000 120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5215831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18 ,270 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90335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167489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048 1 12 01 041 01 6000 120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146 116,321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001 1 13 01 994 04 0001 130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143 457,772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001 1 13 02 060 00 0000 130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68673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9809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2118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3260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980210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71167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:a16="http://schemas.microsoft.com/office/drawing/2014/main" val="3871751078"/>
                    </a:ext>
                  </a:extLst>
                </a:gridCol>
                <a:gridCol w="1091907">
                  <a:extLst>
                    <a:ext uri="{9D8B030D-6E8A-4147-A177-3AD203B41FA5}">
                      <a16:colId xmlns:a16="http://schemas.microsoft.com/office/drawing/2014/main" val="133637248"/>
                    </a:ext>
                  </a:extLst>
                </a:gridCol>
                <a:gridCol w="1122219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997993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000 1 13 02 990 00 0000 130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142 747,652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001 1 13 02 994 04 0000 130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000 1 14 02 040 04 0000 410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010 1 14 02 043 04 0000 410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EB"/>
            </a:gs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746157"/>
              </p:ext>
            </p:extLst>
          </p:nvPr>
        </p:nvGraphicFramePr>
        <p:xfrm>
          <a:off x="-1" y="1708201"/>
          <a:ext cx="9933365" cy="5664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:a16="http://schemas.microsoft.com/office/drawing/2014/main" val="147241978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val="1631528731"/>
                    </a:ext>
                  </a:extLst>
                </a:gridCol>
                <a:gridCol w="3621906">
                  <a:extLst>
                    <a:ext uri="{9D8B030D-6E8A-4147-A177-3AD203B41FA5}">
                      <a16:colId xmlns:a16="http://schemas.microsoft.com/office/drawing/2014/main" val="2296619432"/>
                    </a:ext>
                  </a:extLst>
                </a:gridCol>
                <a:gridCol w="947496">
                  <a:extLst>
                    <a:ext uri="{9D8B030D-6E8A-4147-A177-3AD203B41FA5}">
                      <a16:colId xmlns:a16="http://schemas.microsoft.com/office/drawing/2014/main" val="30302672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06350231"/>
                    </a:ext>
                  </a:extLst>
                </a:gridCol>
                <a:gridCol w="99879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1039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3039">
                  <a:extLst>
                    <a:ext uri="{9D8B030D-6E8A-4147-A177-3AD203B41FA5}">
                      <a16:colId xmlns:a16="http://schemas.microsoft.com/office/drawing/2014/main" val="385298882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2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001 1 14 06 312 04 0000 430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45 049,342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6 880,000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000 1 16 07 000 00 0000 140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2 593,599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5 629,600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5 880,000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85480"/>
              </p:ext>
            </p:extLst>
          </p:nvPr>
        </p:nvGraphicFramePr>
        <p:xfrm>
          <a:off x="0" y="1599051"/>
          <a:ext cx="9906001" cy="551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80938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20881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7251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409083082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93134330"/>
                    </a:ext>
                  </a:extLst>
                </a:gridCol>
              </a:tblGrid>
              <a:tr h="2036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5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319079"/>
              </p:ext>
            </p:extLst>
          </p:nvPr>
        </p:nvGraphicFramePr>
        <p:xfrm>
          <a:off x="0" y="2119745"/>
          <a:ext cx="9905999" cy="5251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:a16="http://schemas.microsoft.com/office/drawing/2014/main" val="822289472"/>
                    </a:ext>
                  </a:extLst>
                </a:gridCol>
                <a:gridCol w="807027">
                  <a:extLst>
                    <a:ext uri="{9D8B030D-6E8A-4147-A177-3AD203B41FA5}">
                      <a16:colId xmlns:a16="http://schemas.microsoft.com/office/drawing/2014/main" val="2024656038"/>
                    </a:ext>
                  </a:extLst>
                </a:gridCol>
                <a:gridCol w="789710">
                  <a:extLst>
                    <a:ext uri="{9D8B030D-6E8A-4147-A177-3AD203B41FA5}">
                      <a16:colId xmlns:a16="http://schemas.microsoft.com/office/drawing/2014/main" val="876028892"/>
                    </a:ext>
                  </a:extLst>
                </a:gridCol>
                <a:gridCol w="976745">
                  <a:extLst>
                    <a:ext uri="{9D8B030D-6E8A-4147-A177-3AD203B41FA5}">
                      <a16:colId xmlns:a16="http://schemas.microsoft.com/office/drawing/2014/main" val="3816019112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4139209667"/>
                    </a:ext>
                  </a:extLst>
                </a:gridCol>
                <a:gridCol w="1000990">
                  <a:extLst>
                    <a:ext uri="{9D8B030D-6E8A-4147-A177-3AD203B41FA5}">
                      <a16:colId xmlns:a16="http://schemas.microsoft.com/office/drawing/2014/main" val="2842352606"/>
                    </a:ext>
                  </a:extLst>
                </a:gridCol>
              </a:tblGrid>
              <a:tr h="846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1 521,769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2 277,800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6462980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1 521,769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898,500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5505618"/>
                  </a:ext>
                </a:extLst>
              </a:tr>
              <a:tr h="625953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000 1 16 09 000 00 0000 140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573,302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943031"/>
                  </a:ext>
                </a:extLst>
              </a:tr>
              <a:tr h="47187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000 1 16 09 040 04 0000 140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573,302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884285"/>
                  </a:ext>
                </a:extLst>
              </a:tr>
              <a:tr h="197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2 324,311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2 089,000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9384047"/>
                  </a:ext>
                </a:extLst>
              </a:tr>
              <a:tr h="6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2 089,000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24957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977828"/>
                  </a:ext>
                </a:extLst>
              </a:tr>
              <a:tr h="1236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000 1 16 10 123 01 0041 140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1622,952 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49514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4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8352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45573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208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07669"/>
              </p:ext>
            </p:extLst>
          </p:nvPr>
        </p:nvGraphicFramePr>
        <p:xfrm>
          <a:off x="0" y="2246812"/>
          <a:ext cx="9906001" cy="4816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2483">
                  <a:extLst>
                    <a:ext uri="{9D8B030D-6E8A-4147-A177-3AD203B41FA5}">
                      <a16:colId xmlns:a16="http://schemas.microsoft.com/office/drawing/2014/main" val="2167485178"/>
                    </a:ext>
                  </a:extLst>
                </a:gridCol>
                <a:gridCol w="3286823">
                  <a:extLst>
                    <a:ext uri="{9D8B030D-6E8A-4147-A177-3AD203B41FA5}">
                      <a16:colId xmlns:a16="http://schemas.microsoft.com/office/drawing/2014/main" val="1885520790"/>
                    </a:ext>
                  </a:extLst>
                </a:gridCol>
                <a:gridCol w="968039">
                  <a:extLst>
                    <a:ext uri="{9D8B030D-6E8A-4147-A177-3AD203B41FA5}">
                      <a16:colId xmlns:a16="http://schemas.microsoft.com/office/drawing/2014/main" val="2678076484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61036412"/>
                    </a:ext>
                  </a:extLst>
                </a:gridCol>
                <a:gridCol w="988179">
                  <a:extLst>
                    <a:ext uri="{9D8B030D-6E8A-4147-A177-3AD203B41FA5}">
                      <a16:colId xmlns:a16="http://schemas.microsoft.com/office/drawing/2014/main" val="158375291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757441357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3987384551"/>
                    </a:ext>
                  </a:extLst>
                </a:gridCol>
              </a:tblGrid>
              <a:tr h="1109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000 116 18 000 02 0000 140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33 576,849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23 066,700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1566002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000 117 00 000 00 0000 000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147,453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152,950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4613365"/>
                  </a:ext>
                </a:extLst>
              </a:tr>
              <a:tr h="92979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000 117 01 000 00 0000 180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-8,982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9618514"/>
                  </a:ext>
                </a:extLst>
              </a:tr>
              <a:tr h="2298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000 1 17 15 000 00 0000 150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156,435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156,400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033271"/>
                  </a:ext>
                </a:extLst>
              </a:tr>
              <a:tr h="171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1 871 336,266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7925626"/>
                  </a:ext>
                </a:extLst>
              </a:tr>
              <a:tr h="4635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2 588 628,902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3 183 658,558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1 871 336,266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7693381"/>
                  </a:ext>
                </a:extLst>
              </a:tr>
              <a:tr h="252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отации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1 039 533,000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371 251,000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170 249,000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612125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1 039 533,000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371 251,000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170 249,000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9922199"/>
                  </a:ext>
                </a:extLst>
              </a:tr>
              <a:tr h="263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1 039 533,000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371 251,000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170 249,000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1774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0602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6319180"/>
                  </a:ext>
                </a:extLst>
              </a:tr>
              <a:tr h="286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000 2 02 19 999 04 0001 150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 на поощрение муниципальных управленческих команд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058437"/>
                  </a:ext>
                </a:extLst>
              </a:tr>
              <a:tr h="309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1 448 263,000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1 227 486,106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1 895 232,140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863 697,260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2619618"/>
                  </a:ext>
                </a:extLst>
              </a:tr>
              <a:tr h="730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491 591,583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7071"/>
              </p:ext>
            </p:extLst>
          </p:nvPr>
        </p:nvGraphicFramePr>
        <p:xfrm>
          <a:off x="0" y="1558636"/>
          <a:ext cx="9906001" cy="628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01436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000992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654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0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929968"/>
              </p:ext>
            </p:extLst>
          </p:nvPr>
        </p:nvGraphicFramePr>
        <p:xfrm>
          <a:off x="1" y="2189170"/>
          <a:ext cx="9905999" cy="5238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678750981"/>
                    </a:ext>
                  </a:extLst>
                </a:gridCol>
                <a:gridCol w="916152">
                  <a:extLst>
                    <a:ext uri="{9D8B030D-6E8A-4147-A177-3AD203B41FA5}">
                      <a16:colId xmlns:a16="http://schemas.microsoft.com/office/drawing/2014/main" val="3167523034"/>
                    </a:ext>
                  </a:extLst>
                </a:gridCol>
                <a:gridCol w="935182">
                  <a:extLst>
                    <a:ext uri="{9D8B030D-6E8A-4147-A177-3AD203B41FA5}">
                      <a16:colId xmlns:a16="http://schemas.microsoft.com/office/drawing/2014/main" val="799445076"/>
                    </a:ext>
                  </a:extLst>
                </a:gridCol>
                <a:gridCol w="1111827">
                  <a:extLst>
                    <a:ext uri="{9D8B030D-6E8A-4147-A177-3AD203B41FA5}">
                      <a16:colId xmlns:a16="http://schemas.microsoft.com/office/drawing/2014/main" val="851114330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2516036006"/>
                    </a:ext>
                  </a:extLst>
                </a:gridCol>
                <a:gridCol w="1000991">
                  <a:extLst>
                    <a:ext uri="{9D8B030D-6E8A-4147-A177-3AD203B41FA5}">
                      <a16:colId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6 420,562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593 447,422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369 363,983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647 177,350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593 447,422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369 363,983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647 177,350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092691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2 013,506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950283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2 013,506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44 427,390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5897627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441 332,885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911038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02 25 242 04 0000 150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441 332,885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173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400657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района, городского 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Талдом отметил 346 лет со 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63 889 человек (на 01.01.2024года).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542,23 км, из них 154,53 км с усовершенствованным типом покрытия, более 203,1 км с переходным типом покрытия и 184,6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км 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Талдомский городской округ расположен в 111 км к северу от Москвы. Площадь округа составляет 1427 км². Округ граничит с Дмитровским и Сергиево-Посадским округами Московской области, городским округом Дубна, а также — на северо-востоке с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городским округом Тверской 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315572"/>
              </p:ext>
            </p:extLst>
          </p:nvPr>
        </p:nvGraphicFramePr>
        <p:xfrm>
          <a:off x="0" y="1599050"/>
          <a:ext cx="9906001" cy="599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3945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80955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02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18974">
                  <a:extLst>
                    <a:ext uri="{9D8B030D-6E8A-4147-A177-3AD203B41FA5}">
                      <a16:colId xmlns:a16="http://schemas.microsoft.com/office/drawing/2014/main" val="3998286238"/>
                    </a:ext>
                  </a:extLst>
                </a:gridCol>
                <a:gridCol w="1118973">
                  <a:extLst>
                    <a:ext uri="{9D8B030D-6E8A-4147-A177-3AD203B41FA5}">
                      <a16:colId xmlns:a16="http://schemas.microsoft.com/office/drawing/2014/main" val="3613094326"/>
                    </a:ext>
                  </a:extLst>
                </a:gridCol>
              </a:tblGrid>
              <a:tr h="2777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ПЛАН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28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00439"/>
              </p:ext>
            </p:extLst>
          </p:nvPr>
        </p:nvGraphicFramePr>
        <p:xfrm>
          <a:off x="0" y="2202874"/>
          <a:ext cx="9906000" cy="4738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28">
                  <a:extLst>
                    <a:ext uri="{9D8B030D-6E8A-4147-A177-3AD203B41FA5}">
                      <a16:colId xmlns:a16="http://schemas.microsoft.com/office/drawing/2014/main" val="3140015827"/>
                    </a:ext>
                  </a:extLst>
                </a:gridCol>
                <a:gridCol w="3497291">
                  <a:extLst>
                    <a:ext uri="{9D8B030D-6E8A-4147-A177-3AD203B41FA5}">
                      <a16:colId xmlns:a16="http://schemas.microsoft.com/office/drawing/2014/main" val="3666706814"/>
                    </a:ext>
                  </a:extLst>
                </a:gridCol>
                <a:gridCol w="770599">
                  <a:extLst>
                    <a:ext uri="{9D8B030D-6E8A-4147-A177-3AD203B41FA5}">
                      <a16:colId xmlns:a16="http://schemas.microsoft.com/office/drawing/2014/main" val="852098825"/>
                    </a:ext>
                  </a:extLst>
                </a:gridCol>
                <a:gridCol w="879002">
                  <a:extLst>
                    <a:ext uri="{9D8B030D-6E8A-4147-A177-3AD203B41FA5}">
                      <a16:colId xmlns:a16="http://schemas.microsoft.com/office/drawing/2014/main" val="2111265995"/>
                    </a:ext>
                  </a:extLst>
                </a:gridCol>
                <a:gridCol w="1074489">
                  <a:extLst>
                    <a:ext uri="{9D8B030D-6E8A-4147-A177-3AD203B41FA5}">
                      <a16:colId xmlns:a16="http://schemas.microsoft.com/office/drawing/2014/main" val="1900037716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113108225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459854903"/>
                    </a:ext>
                  </a:extLst>
                </a:gridCol>
              </a:tblGrid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20 718,947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6709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кругов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18 326,298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23 330,880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24 464,200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24 436,100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18 326,298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23 330,880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24 464,200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24 436,100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146124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7  541,900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10 317,000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20 830,400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21 258,400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348010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10  317,000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20 830,400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21 258,400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9726187"/>
                  </a:ext>
                </a:extLst>
              </a:tr>
              <a:tr h="156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292,209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5 236,073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295,670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062956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5 236,073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295,670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7308585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193 550,130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80 090,010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9412151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193 550,130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80 090,010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2020482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0699476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478 360,000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0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000 2 02 29 999 00 0000 150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74 113,463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598 252,760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1 096 593,450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842 438,860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000 2 02 29 999 04 0000 150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598 252,760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1 096 593,450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842 438,860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705613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7707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787135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96668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023652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798 753,811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800 147,746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825 402,970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794 028,290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790 323,006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809 269,350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776 795,340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776 827,340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759 832,470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809 269,350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776 795,340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776 827,340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9 292,085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9 340 ,000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9 340 ,000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9 119,505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03471"/>
              </p:ext>
            </p:extLst>
          </p:nvPr>
        </p:nvGraphicFramePr>
        <p:xfrm>
          <a:off x="0" y="1599050"/>
          <a:ext cx="9906001" cy="573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17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437782488"/>
                    </a:ext>
                  </a:extLst>
                </a:gridCol>
                <a:gridCol w="1115292">
                  <a:extLst>
                    <a:ext uri="{9D8B030D-6E8A-4147-A177-3AD203B41FA5}">
                      <a16:colId xmlns:a16="http://schemas.microsoft.com/office/drawing/2014/main" val="1765284796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6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239819"/>
              </p:ext>
            </p:extLst>
          </p:nvPr>
        </p:nvGraphicFramePr>
        <p:xfrm>
          <a:off x="0" y="2171701"/>
          <a:ext cx="9905997" cy="4707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:a16="http://schemas.microsoft.com/office/drawing/2014/main" val="3671136456"/>
                    </a:ext>
                  </a:extLst>
                </a:gridCol>
                <a:gridCol w="791640">
                  <a:extLst>
                    <a:ext uri="{9D8B030D-6E8A-4147-A177-3AD203B41FA5}">
                      <a16:colId xmlns:a16="http://schemas.microsoft.com/office/drawing/2014/main" val="69943371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1084723448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15288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473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3 513,480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3 513,480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385772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0,426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9538689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830984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77398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3269239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7039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874354">
                  <a:extLst>
                    <a:ext uri="{9D8B030D-6E8A-4147-A177-3AD203B41FA5}">
                      <a16:colId xmlns:a16="http://schemas.microsoft.com/office/drawing/2014/main" val="3009721119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484643"/>
              </p:ext>
            </p:extLst>
          </p:nvPr>
        </p:nvGraphicFramePr>
        <p:xfrm>
          <a:off x="0" y="2234045"/>
          <a:ext cx="9906623" cy="4623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831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578734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899485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73016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92612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61204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705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17 837,000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171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000 2 02 40 000 00 0000 150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13 632, 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91 236,480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1626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000 2 02 45 050 00 0000 150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1939304"/>
                  </a:ext>
                </a:extLst>
              </a:tr>
              <a:tr h="818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000 2 02 45 179 04 0000 150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3598366"/>
                  </a:ext>
                </a:extLst>
              </a:tr>
              <a:tr h="1302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000 2 02 45 303 00 0000 150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ежемесячное денежное вознаграждение         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1059278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CC200-8EA6-4095-9B02-8FE35A01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40" y="6858000"/>
            <a:ext cx="9925050" cy="3526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678">
                <a:srgbClr val="FFFFEB"/>
              </a:gs>
              <a:gs pos="83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89220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(тыс.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693578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60772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58985">
                  <a:extLst>
                    <a:ext uri="{9D8B030D-6E8A-4147-A177-3AD203B41FA5}">
                      <a16:colId xmlns:a16="http://schemas.microsoft.com/office/drawing/2014/main" val="3009721119"/>
                    </a:ext>
                  </a:extLst>
                </a:gridCol>
                <a:gridCol w="973016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45058"/>
              </p:ext>
            </p:extLst>
          </p:nvPr>
        </p:nvGraphicFramePr>
        <p:xfrm>
          <a:off x="0" y="2234045"/>
          <a:ext cx="9906619" cy="2477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977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591584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899485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61292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949570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973634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30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000 2 02 45 303 04 0000 150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2830371"/>
                  </a:ext>
                </a:extLst>
              </a:tr>
              <a:tr h="432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13 432,278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52 292,160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366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13 432,278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52 292,160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44996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4 867 381,707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5 300 943,558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5 455 748,830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4 399 683,266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CC200-8EA6-4095-9B02-8FE35A01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1589"/>
            <a:ext cx="9925050" cy="21864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678">
                <a:srgbClr val="FFFFEB"/>
              </a:gs>
              <a:gs pos="83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51847556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3518"/>
            <a:ext cx="9906000" cy="5355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2025 год     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20402808"/>
              </p:ext>
            </p:extLst>
          </p:nvPr>
        </p:nvGraphicFramePr>
        <p:xfrm>
          <a:off x="0" y="371192"/>
          <a:ext cx="9906000" cy="6486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2026 год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93710975"/>
              </p:ext>
            </p:extLst>
          </p:nvPr>
        </p:nvGraphicFramePr>
        <p:xfrm>
          <a:off x="-1" y="581891"/>
          <a:ext cx="9906001" cy="635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2027 год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</a:t>
            </a: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39900584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Межбюджетные трансферты, поступающие в бюджет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Талдомского городского округа из бюджетов других уровней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в 2023-2027 годах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129082"/>
              </p:ext>
            </p:extLst>
          </p:nvPr>
        </p:nvGraphicFramePr>
        <p:xfrm>
          <a:off x="1" y="1580393"/>
          <a:ext cx="9906000" cy="5320980"/>
        </p:xfrm>
        <a:graphic>
          <a:graphicData uri="http://schemas.openxmlformats.org/drawingml/2006/table">
            <a:tbl>
              <a:tblPr/>
              <a:tblGrid>
                <a:gridCol w="2991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7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87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2024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2027 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2 442 752,90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2 931 948, 71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3 183 658,558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3 127 492,83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1 871 336,266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1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663 345,00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650 065,00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1 039 533,00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371 251,00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170 249,00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12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1 112 897,81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1 477 819,30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1 227 486,106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1 895 232,14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863 697,26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36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798 753,80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800 147,75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825 402,972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794 028,29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790 323,006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4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Иные</a:t>
                      </a:r>
                      <a:r>
                        <a:rPr lang="ru" sz="1200" baseline="0" dirty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91 236,48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66 981,40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74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893674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- 147 990,75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>
                <a:latin typeface="Times New Roman"/>
              </a:rPr>
              <a:t>(тыс. руб.)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9869" y="1"/>
            <a:ext cx="6387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36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Глоссарий                                                                                                                                                                                                                              6-11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2023 год,  плановые показатели в 2024 году и прогноз на 2025 год  и плановый период 2026-2027 годов                                              12-13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Информация об основных задачах и приоритетах бюджетной и налоговой политики Талдомского  городского округа на 2025 год  и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2026-2027 годов                                                                                                                                                                                    14-22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 Информация  об основных характеристиках бюджета Талдомского  городского округа  на  очередной 2025 год и на плановый период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2026-2027 годов  в    сравнении с предыдущими годами отчетным 2023  и текущим 2024 годами                                                                                     23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2023 год  в сравнении с плановыми  значениями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2024 году и прогноз на 2025 год  и на плановый период  2026-2027 годов)                                                                                                                  24-49</a:t>
            </a:r>
          </a:p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50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</a:t>
            </a:r>
            <a:endParaRPr lang="ru-RU" sz="1200" dirty="0"/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7.  Информация о налоговых льготах и ставках налогов, </a:t>
            </a:r>
            <a:r>
              <a:rPr lang="ru-RU" sz="1200" dirty="0">
                <a:solidFill>
                  <a:schemeClr val="bg1"/>
                </a:solidFill>
                <a:latin typeface="Times New Roman"/>
              </a:rPr>
              <a:t>и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                      в Талдомском городском  округе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                                                                                                    51-63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8.  Информация о расходах бюджета в разрезе муниципальных программ по целевым показателям программ 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(фактические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 за 2023 год  в сравнении с плановыми назначениями  в 2024 году и прогноз на 2025 год  и на плановый период  2026-2027 годов)       64-97</a:t>
            </a:r>
          </a:p>
          <a:p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9. Информация о расходах бюджета с учетом интересов целевых групп пользователей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(план на 2025 год  и прогноз  на плановый период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2026-2027 годов)                                                                                                                                                                                                                   98-108</a:t>
            </a:r>
          </a:p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10. Информация об общественно значимых проектах, реализуемых на территории Талдомского городского округа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(план на 2025 год  и прогноз  на плановый период  2026-2027 годов)                                                                                                                        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109-115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11.</a:t>
            </a:r>
            <a:r>
              <a:rPr lang="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     116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9905999" y="3390900"/>
            <a:ext cx="526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9905999" y="4010891"/>
            <a:ext cx="962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solidFill>
                  <a:schemeClr val="bg1"/>
                </a:solidFill>
                <a:latin typeface="Times New Roman"/>
              </a:rPr>
              <a:t>(рублей)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07895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01.01.2024г.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01.12.2024г.**(рублей) 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63 889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1 926 300 000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30 150,73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64 721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2 664 600 000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41 170,56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163 081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6 786 900 000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41 616,74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21 886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471 3</a:t>
                      </a:r>
                      <a:r>
                        <a:rPr lang="ru" sz="160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21 534,32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23 278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767 200 000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32 958,16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869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18 299,06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200329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: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https://budget.mosreg.ru/analitika/ispolnenie-byudjeta-subekta/otdelnye-parametry-byudzheta-municipalnyx-obrazovanij/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1000" dirty="0">
                <a:latin typeface="Times New Roman"/>
              </a:rPr>
              <a:t>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35300"/>
              </p:ext>
            </p:extLst>
          </p:nvPr>
        </p:nvGraphicFramePr>
        <p:xfrm>
          <a:off x="0" y="900952"/>
          <a:ext cx="9905999" cy="5957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3572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03139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35660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64852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2524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88910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556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06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510222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25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13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47971"/>
                  </a:ext>
                </a:extLst>
              </a:tr>
              <a:tr h="536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353958"/>
                  </a:ext>
                </a:extLst>
              </a:tr>
              <a:tr h="100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270994"/>
                  </a:ext>
                </a:extLst>
              </a:tr>
              <a:tr h="45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719067"/>
                  </a:ext>
                </a:extLst>
              </a:tr>
              <a:tr h="1428946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отношении одного земельного участка в пределах до 2500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Герои Советского Союза, Герои Российской Федерации, Герои Социалистического Труда и полные кавалеры орденов Славы, Трудовой Славы, "За службу Родине в Вооруженных Силах СССР";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23793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-RU" sz="900" b="1" dirty="0">
                <a:latin typeface="Times New Roman"/>
              </a:rPr>
              <a:t>процент)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4706"/>
              </p:ext>
            </p:extLst>
          </p:nvPr>
        </p:nvGraphicFramePr>
        <p:xfrm>
          <a:off x="0" y="-1503378"/>
          <a:ext cx="9905998" cy="8361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56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20056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383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3694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448842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9375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62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1513615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отношении одного земельного участка в пределах до 2500 </a:t>
                      </a:r>
                      <a:r>
                        <a:rPr lang="ru-RU" sz="1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«О земельном налоге»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1195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-пенсионеры 70 лет и старше;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73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</a:p>
                    <a:p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03604"/>
                  </a:ext>
                </a:extLst>
              </a:tr>
              <a:tr h="2836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Военнослужащие, принимающие участие в специальной военной операции на территориях: Донецкой Народной республики, Луганской Народной Республики, Запорожской области, Херсонской области и Украины из числа: граждан Российской Федерации, призванных на военную службу по мобилизации в Вооруженные силы Российской Федерации в соответствии с Указом Президента Российской Федерации от 21.09.2022г. № 647 « Об объявлении частичной мобилизации в Российской Федерации»</a:t>
                      </a:r>
                    </a:p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Граждан Российской Федерации , заключивших контракт о добровольном содействии в выполнении задач, возложенных на Вооруженные Силы Российской Федерации с Министерством обороны Российской Федерации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87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773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900" b="1" dirty="0">
                <a:latin typeface="Times New Roman"/>
              </a:rPr>
              <a:t>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99698"/>
              </p:ext>
            </p:extLst>
          </p:nvPr>
        </p:nvGraphicFramePr>
        <p:xfrm>
          <a:off x="0" y="932964"/>
          <a:ext cx="9906000" cy="2165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3491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47056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6754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37903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768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95881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982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0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76244"/>
              </p:ext>
            </p:extLst>
          </p:nvPr>
        </p:nvGraphicFramePr>
        <p:xfrm>
          <a:off x="4354" y="3086100"/>
          <a:ext cx="5409310" cy="3771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724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3464586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</a:tblGrid>
              <a:tr h="152865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малоимущие семьи,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8559880"/>
                  </a:ext>
                </a:extLst>
              </a:tr>
              <a:tr h="1278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355927"/>
                  </a:ext>
                </a:extLst>
              </a:tr>
              <a:tr h="964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316413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EBED91-1ACE-45AA-A556-1C629F169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41577"/>
              </p:ext>
            </p:extLst>
          </p:nvPr>
        </p:nvGraphicFramePr>
        <p:xfrm>
          <a:off x="5424055" y="3096491"/>
          <a:ext cx="4481944" cy="3761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5740">
                  <a:extLst>
                    <a:ext uri="{9D8B030D-6E8A-4147-A177-3AD203B41FA5}">
                      <a16:colId xmlns:a16="http://schemas.microsoft.com/office/drawing/2014/main" val="2371037207"/>
                    </a:ext>
                  </a:extLst>
                </a:gridCol>
                <a:gridCol w="1049705">
                  <a:extLst>
                    <a:ext uri="{9D8B030D-6E8A-4147-A177-3AD203B41FA5}">
                      <a16:colId xmlns:a16="http://schemas.microsoft.com/office/drawing/2014/main" val="4240011563"/>
                    </a:ext>
                  </a:extLst>
                </a:gridCol>
                <a:gridCol w="1516394">
                  <a:extLst>
                    <a:ext uri="{9D8B030D-6E8A-4147-A177-3AD203B41FA5}">
                      <a16:colId xmlns:a16="http://schemas.microsoft.com/office/drawing/2014/main" val="3095437290"/>
                    </a:ext>
                  </a:extLst>
                </a:gridCol>
                <a:gridCol w="960105">
                  <a:extLst>
                    <a:ext uri="{9D8B030D-6E8A-4147-A177-3AD203B41FA5}">
                      <a16:colId xmlns:a16="http://schemas.microsoft.com/office/drawing/2014/main" val="3668891386"/>
                    </a:ext>
                  </a:extLst>
                </a:gridCol>
              </a:tblGrid>
              <a:tr h="143488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282181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748370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50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53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678919"/>
              </p:ext>
            </p:extLst>
          </p:nvPr>
        </p:nvGraphicFramePr>
        <p:xfrm>
          <a:off x="0" y="932963"/>
          <a:ext cx="9888583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09985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35855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68700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2389909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2256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51000"/>
              </p:ext>
            </p:extLst>
          </p:nvPr>
        </p:nvGraphicFramePr>
        <p:xfrm>
          <a:off x="0" y="3448594"/>
          <a:ext cx="9901646" cy="3409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09355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022465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966651">
                  <a:extLst>
                    <a:ext uri="{9D8B030D-6E8A-4147-A177-3AD203B41FA5}">
                      <a16:colId xmlns:a16="http://schemas.microsoft.com/office/drawing/2014/main" val="69865275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14735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занимаемые кладбищами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Налогоплательщики, имеющие земельные участки, занимаемые кладбищами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  <a:tr h="19358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255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36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7902"/>
              </p:ext>
            </p:extLst>
          </p:nvPr>
        </p:nvGraphicFramePr>
        <p:xfrm>
          <a:off x="-13063" y="932963"/>
          <a:ext cx="9901646" cy="2547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219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142108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23642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490702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06433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088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  <a:gridCol w="1662909">
                  <a:extLst>
                    <a:ext uri="{9D8B030D-6E8A-4147-A177-3AD203B41FA5}">
                      <a16:colId xmlns:a16="http://schemas.microsoft.com/office/drawing/2014/main" val="2036468193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1484"/>
              </p:ext>
            </p:extLst>
          </p:nvPr>
        </p:nvGraphicFramePr>
        <p:xfrm>
          <a:off x="0" y="3226524"/>
          <a:ext cx="9906000" cy="3631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377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34887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236518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509154">
                  <a:extLst>
                    <a:ext uri="{9D8B030D-6E8A-4147-A177-3AD203B41FA5}">
                      <a16:colId xmlns:a16="http://schemas.microsoft.com/office/drawing/2014/main" val="2372961836"/>
                    </a:ext>
                  </a:extLst>
                </a:gridCol>
                <a:gridCol w="1891146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769918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36314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01.01.20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Решение Совета депутатов Талдомского городского округа Московской области от 25.11.2021г. № 72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3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74375"/>
              </p:ext>
            </p:extLst>
          </p:nvPr>
        </p:nvGraphicFramePr>
        <p:xfrm>
          <a:off x="0" y="932963"/>
          <a:ext cx="9901647" cy="2458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303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37328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024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241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6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5BB21D6-937A-4E0B-A9F3-6453C2E35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00444"/>
              </p:ext>
            </p:extLst>
          </p:nvPr>
        </p:nvGraphicFramePr>
        <p:xfrm>
          <a:off x="0" y="3388659"/>
          <a:ext cx="9906000" cy="3618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3427">
                  <a:extLst>
                    <a:ext uri="{9D8B030D-6E8A-4147-A177-3AD203B41FA5}">
                      <a16:colId xmlns:a16="http://schemas.microsoft.com/office/drawing/2014/main" val="3722382319"/>
                    </a:ext>
                  </a:extLst>
                </a:gridCol>
                <a:gridCol w="2362893">
                  <a:extLst>
                    <a:ext uri="{9D8B030D-6E8A-4147-A177-3AD203B41FA5}">
                      <a16:colId xmlns:a16="http://schemas.microsoft.com/office/drawing/2014/main" val="743100438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268664322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224510559"/>
                    </a:ext>
                  </a:extLst>
                </a:gridCol>
                <a:gridCol w="1527463">
                  <a:extLst>
                    <a:ext uri="{9D8B030D-6E8A-4147-A177-3AD203B41FA5}">
                      <a16:colId xmlns:a16="http://schemas.microsoft.com/office/drawing/2014/main" val="3154395833"/>
                    </a:ext>
                  </a:extLst>
                </a:gridCol>
                <a:gridCol w="1032164">
                  <a:extLst>
                    <a:ext uri="{9D8B030D-6E8A-4147-A177-3AD203B41FA5}">
                      <a16:colId xmlns:a16="http://schemas.microsoft.com/office/drawing/2014/main" val="927673639"/>
                    </a:ext>
                  </a:extLst>
                </a:gridCol>
              </a:tblGrid>
              <a:tr h="36181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 на 100% 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743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351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50863"/>
              </p:ext>
            </p:extLst>
          </p:nvPr>
        </p:nvGraphicFramePr>
        <p:xfrm>
          <a:off x="0" y="932963"/>
          <a:ext cx="9906001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08944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1986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640078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48065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D80E584-CA43-4122-8976-D0A33E2C0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831489"/>
              </p:ext>
            </p:extLst>
          </p:nvPr>
        </p:nvGraphicFramePr>
        <p:xfrm>
          <a:off x="-3" y="3226526"/>
          <a:ext cx="9906003" cy="3631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1">
                  <a:extLst>
                    <a:ext uri="{9D8B030D-6E8A-4147-A177-3AD203B41FA5}">
                      <a16:colId xmlns:a16="http://schemas.microsoft.com/office/drawing/2014/main" val="132798315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1470248873"/>
                    </a:ext>
                  </a:extLst>
                </a:gridCol>
                <a:gridCol w="989720">
                  <a:extLst>
                    <a:ext uri="{9D8B030D-6E8A-4147-A177-3AD203B41FA5}">
                      <a16:colId xmlns:a16="http://schemas.microsoft.com/office/drawing/2014/main" val="382510768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3635958067"/>
                    </a:ext>
                  </a:extLst>
                </a:gridCol>
                <a:gridCol w="1640279">
                  <a:extLst>
                    <a:ext uri="{9D8B030D-6E8A-4147-A177-3AD203B41FA5}">
                      <a16:colId xmlns:a16="http://schemas.microsoft.com/office/drawing/2014/main" val="2730393674"/>
                    </a:ext>
                  </a:extLst>
                </a:gridCol>
                <a:gridCol w="1480459">
                  <a:extLst>
                    <a:ext uri="{9D8B030D-6E8A-4147-A177-3AD203B41FA5}">
                      <a16:colId xmlns:a16="http://schemas.microsoft.com/office/drawing/2014/main" val="2084196352"/>
                    </a:ext>
                  </a:extLst>
                </a:gridCol>
              </a:tblGrid>
              <a:tr h="3631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организации–инвесторы,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371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32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583553"/>
              </p:ext>
            </p:extLst>
          </p:nvPr>
        </p:nvGraphicFramePr>
        <p:xfrm>
          <a:off x="0" y="932963"/>
          <a:ext cx="9901646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27463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9277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BD36245-74E5-4CEE-AE73-381D0646C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916708"/>
              </p:ext>
            </p:extLst>
          </p:nvPr>
        </p:nvGraphicFramePr>
        <p:xfrm>
          <a:off x="0" y="3082834"/>
          <a:ext cx="9901646" cy="5542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2524613877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059980222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2682365376"/>
                    </a:ext>
                  </a:extLst>
                </a:gridCol>
                <a:gridCol w="993371">
                  <a:extLst>
                    <a:ext uri="{9D8B030D-6E8A-4147-A177-3AD203B41FA5}">
                      <a16:colId xmlns:a16="http://schemas.microsoft.com/office/drawing/2014/main" val="2921342916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3860995003"/>
                    </a:ext>
                  </a:extLst>
                </a:gridCol>
                <a:gridCol w="1225237">
                  <a:extLst>
                    <a:ext uri="{9D8B030D-6E8A-4147-A177-3AD203B41FA5}">
                      <a16:colId xmlns:a16="http://schemas.microsoft.com/office/drawing/2014/main" val="363501808"/>
                    </a:ext>
                  </a:extLst>
                </a:gridCol>
              </a:tblGrid>
              <a:tr h="37751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50% 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(или)оказывают услуги 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      «О земельном налоге»   пункт 4.5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2723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766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31164"/>
              </p:ext>
            </p:extLst>
          </p:nvPr>
        </p:nvGraphicFramePr>
        <p:xfrm>
          <a:off x="0" y="932963"/>
          <a:ext cx="9914709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076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197249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229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0163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B13A0-0D14-4930-82CC-90D4A6C0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335019"/>
              </p:ext>
            </p:extLst>
          </p:nvPr>
        </p:nvGraphicFramePr>
        <p:xfrm>
          <a:off x="0" y="3461658"/>
          <a:ext cx="9927771" cy="3396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1809890467"/>
                    </a:ext>
                  </a:extLst>
                </a:gridCol>
                <a:gridCol w="1963882">
                  <a:extLst>
                    <a:ext uri="{9D8B030D-6E8A-4147-A177-3AD203B41FA5}">
                      <a16:colId xmlns:a16="http://schemas.microsoft.com/office/drawing/2014/main" val="2747204646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86377852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18852343"/>
                    </a:ext>
                  </a:extLst>
                </a:gridCol>
                <a:gridCol w="1963881">
                  <a:extLst>
                    <a:ext uri="{9D8B030D-6E8A-4147-A177-3AD203B41FA5}">
                      <a16:colId xmlns:a16="http://schemas.microsoft.com/office/drawing/2014/main" val="4136538055"/>
                    </a:ext>
                  </a:extLst>
                </a:gridCol>
                <a:gridCol w="1053935">
                  <a:extLst>
                    <a:ext uri="{9D8B030D-6E8A-4147-A177-3AD203B41FA5}">
                      <a16:colId xmlns:a16="http://schemas.microsoft.com/office/drawing/2014/main" val="1118441243"/>
                    </a:ext>
                  </a:extLst>
                </a:gridCol>
              </a:tblGrid>
              <a:tr h="33963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налога на имущество 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0,1- 0,3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29.11.2018г. № 103 «О налоге на имущество физических лиц»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3624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6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>
                <a:latin typeface="Times New Roman"/>
              </a:rPr>
              <a:t>    Бюджет</a:t>
            </a:r>
            <a:r>
              <a:rPr lang="ru" i="1" dirty="0">
                <a:latin typeface="Times New Roman"/>
              </a:rPr>
              <a:t> 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marL="136652" indent="0">
              <a:lnSpc>
                <a:spcPts val="1632"/>
              </a:lnSpc>
            </a:pPr>
            <a:r>
              <a:rPr lang="ru" b="1" i="1" dirty="0">
                <a:latin typeface="Times New Roman"/>
              </a:rPr>
              <a:t>   Доходы бюджета - </a:t>
            </a:r>
            <a:r>
              <a:rPr lang="ru" i="1" dirty="0">
                <a:latin typeface="Times New Roman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 Расходы бюджета - </a:t>
            </a:r>
            <a:r>
              <a:rPr lang="ru" i="1" dirty="0">
                <a:latin typeface="Times New Roman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pPr marL="114300" indent="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Дефицит бюджета - </a:t>
            </a:r>
            <a:r>
              <a:rPr lang="ru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Профицит бюджета - </a:t>
            </a:r>
            <a:r>
              <a:rPr lang="ru" i="1" dirty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584775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15" y="1955800"/>
            <a:ext cx="1764585" cy="1492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444875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869015"/>
            <a:ext cx="767715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083175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1DBD7E-1350-4C50-BA36-13F2CEFAA83C}"/>
              </a:ext>
            </a:extLst>
          </p:cNvPr>
          <p:cNvSpPr/>
          <p:nvPr/>
        </p:nvSpPr>
        <p:spPr>
          <a:xfrm>
            <a:off x="0" y="0"/>
            <a:ext cx="9906000" cy="97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85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  в 2023-2027 </a:t>
            </a:r>
            <a:r>
              <a:rPr lang="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                    (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1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DEEF66-F35B-4674-843C-975C812C9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744047"/>
              </p:ext>
            </p:extLst>
          </p:nvPr>
        </p:nvGraphicFramePr>
        <p:xfrm>
          <a:off x="0" y="992779"/>
          <a:ext cx="9905998" cy="5899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6686">
                  <a:extLst>
                    <a:ext uri="{9D8B030D-6E8A-4147-A177-3AD203B41FA5}">
                      <a16:colId xmlns:a16="http://schemas.microsoft.com/office/drawing/2014/main" val="4033545587"/>
                    </a:ext>
                  </a:extLst>
                </a:gridCol>
                <a:gridCol w="3215743">
                  <a:extLst>
                    <a:ext uri="{9D8B030D-6E8A-4147-A177-3AD203B41FA5}">
                      <a16:colId xmlns:a16="http://schemas.microsoft.com/office/drawing/2014/main" val="2776892020"/>
                    </a:ext>
                  </a:extLst>
                </a:gridCol>
                <a:gridCol w="1501211">
                  <a:extLst>
                    <a:ext uri="{9D8B030D-6E8A-4147-A177-3AD203B41FA5}">
                      <a16:colId xmlns:a16="http://schemas.microsoft.com/office/drawing/2014/main" val="4136646958"/>
                    </a:ext>
                  </a:extLst>
                </a:gridCol>
                <a:gridCol w="647111">
                  <a:extLst>
                    <a:ext uri="{9D8B030D-6E8A-4147-A177-3AD203B41FA5}">
                      <a16:colId xmlns:a16="http://schemas.microsoft.com/office/drawing/2014/main" val="3886131406"/>
                    </a:ext>
                  </a:extLst>
                </a:gridCol>
                <a:gridCol w="600663">
                  <a:extLst>
                    <a:ext uri="{9D8B030D-6E8A-4147-A177-3AD203B41FA5}">
                      <a16:colId xmlns:a16="http://schemas.microsoft.com/office/drawing/2014/main" val="520152052"/>
                    </a:ext>
                  </a:extLst>
                </a:gridCol>
                <a:gridCol w="600664">
                  <a:extLst>
                    <a:ext uri="{9D8B030D-6E8A-4147-A177-3AD203B41FA5}">
                      <a16:colId xmlns:a16="http://schemas.microsoft.com/office/drawing/2014/main" val="330676916"/>
                    </a:ext>
                  </a:extLst>
                </a:gridCol>
                <a:gridCol w="628602">
                  <a:extLst>
                    <a:ext uri="{9D8B030D-6E8A-4147-A177-3AD203B41FA5}">
                      <a16:colId xmlns:a16="http://schemas.microsoft.com/office/drawing/2014/main" val="312799073"/>
                    </a:ext>
                  </a:extLst>
                </a:gridCol>
                <a:gridCol w="605318">
                  <a:extLst>
                    <a:ext uri="{9D8B030D-6E8A-4147-A177-3AD203B41FA5}">
                      <a16:colId xmlns:a16="http://schemas.microsoft.com/office/drawing/2014/main" val="2311250732"/>
                    </a:ext>
                  </a:extLst>
                </a:gridCol>
              </a:tblGrid>
              <a:tr h="838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112707"/>
                  </a:ext>
                </a:extLst>
              </a:tr>
              <a:tr h="233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72065"/>
                  </a:ext>
                </a:extLst>
              </a:tr>
              <a:tr h="444835">
                <a:tc rowSpan="8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приобретенные(предоставленные)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2542490"/>
                  </a:ext>
                </a:extLst>
              </a:tr>
              <a:tr h="1033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903444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2400" algn="l"/>
                          <a:tab pos="275590" algn="ctr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199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514648"/>
                  </a:ext>
                </a:extLst>
              </a:tr>
              <a:tr h="444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849740"/>
                  </a:ext>
                </a:extLst>
              </a:tr>
              <a:tr h="1533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9891010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-пенсионеры 70 лет и старше;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6372545"/>
                  </a:ext>
                </a:extLst>
              </a:tr>
              <a:tr h="181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3680115"/>
                  </a:ext>
                </a:extLst>
              </a:tr>
              <a:tr h="628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8902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55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928459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Талдомского городского округа   в 2023-2027 годах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930324"/>
              </p:ext>
            </p:extLst>
          </p:nvPr>
        </p:nvGraphicFramePr>
        <p:xfrm>
          <a:off x="0" y="2032472"/>
          <a:ext cx="9906004" cy="4825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738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72264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1738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717628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33892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627533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917513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Решение Совета депутатов Талдомского городского округа Московской области от 25.11.2021г. № 72                 « О земельном налоге» 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8441003"/>
                  </a:ext>
                </a:extLst>
              </a:tr>
              <a:tr h="335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0555500"/>
                  </a:ext>
                </a:extLst>
              </a:tr>
              <a:tr h="1089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2502506"/>
                  </a:ext>
                </a:extLst>
              </a:tr>
              <a:tr h="1482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512343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061985"/>
              </p:ext>
            </p:extLst>
          </p:nvPr>
        </p:nvGraphicFramePr>
        <p:xfrm>
          <a:off x="0" y="914400"/>
          <a:ext cx="9905999" cy="1097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2951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617337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62775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628338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583237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83238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43699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654424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755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25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6063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928459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          Талдомского городского округа   в 2023-2027 годах                  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61802"/>
              </p:ext>
            </p:extLst>
          </p:nvPr>
        </p:nvGraphicFramePr>
        <p:xfrm>
          <a:off x="0" y="2210565"/>
          <a:ext cx="9905997" cy="4647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376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22159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4105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402819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454426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466727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246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и муниципальные бюджетные (казенные)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«О  земельном налоге»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2930556"/>
                  </a:ext>
                </a:extLst>
              </a:tr>
              <a:tr h="1128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земельные участки,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 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05363835"/>
                  </a:ext>
                </a:extLst>
              </a:tr>
              <a:tr h="1545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органы местного самоуправления Талдомского городского округа Московской области, а также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местного самоуправления,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 земельном налоге» пункт.4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8904019"/>
                  </a:ext>
                </a:extLst>
              </a:tr>
              <a:tr h="5950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Итого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2629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10266"/>
              </p:ext>
            </p:extLst>
          </p:nvPr>
        </p:nvGraphicFramePr>
        <p:xfrm>
          <a:off x="0" y="914401"/>
          <a:ext cx="9905999" cy="1330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181225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476249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981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349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0968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Times New Roman"/>
              </a:rPr>
              <a:t>Оценка н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алоговы</a:t>
            </a:r>
            <a:r>
              <a:rPr lang="ru-RU" sz="2200" b="1" dirty="0">
                <a:solidFill>
                  <a:schemeClr val="bg1"/>
                </a:solidFill>
                <a:latin typeface="Times New Roman"/>
              </a:rPr>
              <a:t>х расходов в связи с предоставлением  льгот, установленных Советом депутатов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Талдомского городского округа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в 2023 -2027 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44763"/>
              </p:ext>
            </p:extLst>
          </p:nvPr>
        </p:nvGraphicFramePr>
        <p:xfrm>
          <a:off x="0" y="1665838"/>
          <a:ext cx="9906000" cy="5192161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4788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 2023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2024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2027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4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38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п.4,5</a:t>
                      </a:r>
                      <a:r>
                        <a:rPr lang="ru-RU" sz="1200" b="0" dirty="0">
                          <a:latin typeface="Times New Roman"/>
                        </a:rPr>
                        <a:t> Совета депутатов Талдомского.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>
                          <a:latin typeface="Times New Roman"/>
                        </a:rPr>
                        <a:t> № 7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27.102022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79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"п.4.5.1</a:t>
                      </a:r>
                      <a:r>
                        <a:rPr lang="ru-RU" sz="1200" b="0" dirty="0">
                          <a:latin typeface="Times New Roman"/>
                        </a:rPr>
                        <a:t>9ОО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200" dirty="0"/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2 181,0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61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2 120,0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2 124,0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58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FFEB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224429"/>
              </p:ext>
            </p:extLst>
          </p:nvPr>
        </p:nvGraphicFramePr>
        <p:xfrm>
          <a:off x="0" y="514350"/>
          <a:ext cx="9906000" cy="634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"/>
            <a:ext cx="9906000" cy="646331"/>
          </a:xfrm>
          <a:prstGeom prst="rect">
            <a:avLst/>
          </a:prstGeom>
          <a:gradFill>
            <a:gsLst>
              <a:gs pos="86000">
                <a:srgbClr val="FFFFEB"/>
              </a:gs>
              <a:gs pos="4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r" fontAlgn="ctr">
              <a:lnSpc>
                <a:spcPct val="120000"/>
              </a:lnSpc>
              <a:defRPr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 Талдомского городского </a:t>
            </a:r>
            <a:r>
              <a:rPr lang="ru-RU" dirty="0">
                <a:ln w="0"/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2025 год в разрезе муниципальных программ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79842"/>
      </p:ext>
    </p:extLst>
  </p:cSld>
  <p:clrMapOvr>
    <a:masterClrMapping/>
  </p:clrMapOvr>
  <p:transition spd="slow"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49145" y="633845"/>
            <a:ext cx="1041030" cy="17664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           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528793"/>
              </p:ext>
            </p:extLst>
          </p:nvPr>
        </p:nvGraphicFramePr>
        <p:xfrm>
          <a:off x="1" y="850261"/>
          <a:ext cx="9906001" cy="6030931"/>
        </p:xfrm>
        <a:graphic>
          <a:graphicData uri="http://schemas.openxmlformats.org/drawingml/2006/table">
            <a:tbl>
              <a:tblPr/>
              <a:tblGrid>
                <a:gridCol w="3639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718">
                  <a:extLst>
                    <a:ext uri="{9D8B030D-6E8A-4147-A177-3AD203B41FA5}">
                      <a16:colId xmlns:a16="http://schemas.microsoft.com/office/drawing/2014/main" val="343152184"/>
                    </a:ext>
                  </a:extLst>
                </a:gridCol>
                <a:gridCol w="935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418">
                  <a:extLst>
                    <a:ext uri="{9D8B030D-6E8A-4147-A177-3AD203B41FA5}">
                      <a16:colId xmlns:a16="http://schemas.microsoft.com/office/drawing/2014/main" val="2223697778"/>
                    </a:ext>
                  </a:extLst>
                </a:gridCol>
                <a:gridCol w="841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42">
                  <a:extLst>
                    <a:ext uri="{9D8B030D-6E8A-4147-A177-3AD203B41FA5}">
                      <a16:colId xmlns:a16="http://schemas.microsoft.com/office/drawing/2014/main" val="352936359"/>
                    </a:ext>
                  </a:extLst>
                </a:gridCol>
              </a:tblGrid>
              <a:tr h="606732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</a:p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2024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2025 году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 на 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2026 году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 algn="ctr"/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"Культура  и туризм"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406 193,55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451 114,90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449 708,42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95,68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469 179,02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508 818,00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1 212 792,44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1 338 209,15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1 442 402,07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1 347 346,00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93,41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1 279 611,30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20 156,99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20 892,00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21 012,00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21 066,00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127 264,06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110 332,00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109 152,00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27 154,29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27 413,89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32 433,30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26 673,82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26 913,51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18 771,32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24 348,79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19 422,34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18 926,34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59 495,02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66 296,79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66 445,00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67 085,00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66 025,00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40 608,91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36 434,90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21 659,10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49 689,60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"Развитие инженерной инфраструктуры и энергоэффективности и отрасли обращения с отходами"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64 319,88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620 825,12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719 521,80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1 265 190,75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180,57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916 396,58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3 698,79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335 552,39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359 175,65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385 344,29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348 159,96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348 159,76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5049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40 551,32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53 302,56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37 025,62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38 062,95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37 319,67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98,05</a:t>
                      </a: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747 523,08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569 328,58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469 785,00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304 554,00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299 554,00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98,36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56 207,58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49 404,00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47 021,00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43 457,00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47 221,00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14 676,58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585,59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290,31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1469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504 616,73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627 034,21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939 538,17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495 946,00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56,13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488 158,00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 «Строительство</a:t>
                      </a:r>
                      <a:r>
                        <a:rPr lang="ru" sz="1050" b="1" baseline="0" dirty="0">
                          <a:latin typeface="Times New Roman"/>
                        </a:rPr>
                        <a:t> и капитальный ремонт объектов социальной ифраструктуры»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836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15 750,44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817 423,18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750 029,85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778 793,44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050" b="1" dirty="0">
                          <a:latin typeface="Times New Roman"/>
                        </a:rPr>
                        <a:t> Руководство и управление в сфере установленных функций органов местного самоуправления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7 151,59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9 832,80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77 725,45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29 054,45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145 595,97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12 634,40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85 000,00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160 000,00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188,24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86804"/>
                  </a:ext>
                </a:extLst>
              </a:tr>
              <a:tr h="206952">
                <a:tc>
                  <a:txBody>
                    <a:bodyPr/>
                    <a:lstStyle/>
                    <a:p>
                      <a:pPr marL="101600"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5 397 728,35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5 677 118,58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98,85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бюджета в разрезе внутриведомственной структуры расходов Талдомского городского округа на 2025 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14100417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F2282E9-737A-4A00-AF50-F66D891B1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94653"/>
              </p:ext>
            </p:extLst>
          </p:nvPr>
        </p:nvGraphicFramePr>
        <p:xfrm>
          <a:off x="238991" y="1870363"/>
          <a:ext cx="8789904" cy="4592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8352">
                  <a:extLst>
                    <a:ext uri="{9D8B030D-6E8A-4147-A177-3AD203B41FA5}">
                      <a16:colId xmlns:a16="http://schemas.microsoft.com/office/drawing/2014/main" val="4230302278"/>
                    </a:ext>
                  </a:extLst>
                </a:gridCol>
                <a:gridCol w="466833">
                  <a:extLst>
                    <a:ext uri="{9D8B030D-6E8A-4147-A177-3AD203B41FA5}">
                      <a16:colId xmlns:a16="http://schemas.microsoft.com/office/drawing/2014/main" val="3764167786"/>
                    </a:ext>
                  </a:extLst>
                </a:gridCol>
                <a:gridCol w="1232684">
                  <a:extLst>
                    <a:ext uri="{9D8B030D-6E8A-4147-A177-3AD203B41FA5}">
                      <a16:colId xmlns:a16="http://schemas.microsoft.com/office/drawing/2014/main" val="2309490108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38486133"/>
                    </a:ext>
                  </a:extLst>
                </a:gridCol>
                <a:gridCol w="829924">
                  <a:extLst>
                    <a:ext uri="{9D8B030D-6E8A-4147-A177-3AD203B41FA5}">
                      <a16:colId xmlns:a16="http://schemas.microsoft.com/office/drawing/2014/main" val="1654385535"/>
                    </a:ext>
                  </a:extLst>
                </a:gridCol>
                <a:gridCol w="878744">
                  <a:extLst>
                    <a:ext uri="{9D8B030D-6E8A-4147-A177-3AD203B41FA5}">
                      <a16:colId xmlns:a16="http://schemas.microsoft.com/office/drawing/2014/main" val="1598492589"/>
                    </a:ext>
                  </a:extLst>
                </a:gridCol>
                <a:gridCol w="633846">
                  <a:extLst>
                    <a:ext uri="{9D8B030D-6E8A-4147-A177-3AD203B41FA5}">
                      <a16:colId xmlns:a16="http://schemas.microsoft.com/office/drawing/2014/main" val="1946639307"/>
                    </a:ext>
                  </a:extLst>
                </a:gridCol>
                <a:gridCol w="717246">
                  <a:extLst>
                    <a:ext uri="{9D8B030D-6E8A-4147-A177-3AD203B41FA5}">
                      <a16:colId xmlns:a16="http://schemas.microsoft.com/office/drawing/2014/main" val="1809817942"/>
                    </a:ext>
                  </a:extLst>
                </a:gridCol>
                <a:gridCol w="796362">
                  <a:extLst>
                    <a:ext uri="{9D8B030D-6E8A-4147-A177-3AD203B41FA5}">
                      <a16:colId xmlns:a16="http://schemas.microsoft.com/office/drawing/2014/main" val="1909196637"/>
                    </a:ext>
                  </a:extLst>
                </a:gridCol>
              </a:tblGrid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309186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197458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301913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0430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9932586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8851631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8474814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0392341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08339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0254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2177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9939331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0450233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246061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4632493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F6D6D53-BBA4-4704-8A7A-AF42558B0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575348"/>
              </p:ext>
            </p:extLst>
          </p:nvPr>
        </p:nvGraphicFramePr>
        <p:xfrm>
          <a:off x="0" y="941560"/>
          <a:ext cx="9905999" cy="6043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0058">
                  <a:extLst>
                    <a:ext uri="{9D8B030D-6E8A-4147-A177-3AD203B41FA5}">
                      <a16:colId xmlns:a16="http://schemas.microsoft.com/office/drawing/2014/main" val="1062965371"/>
                    </a:ext>
                  </a:extLst>
                </a:gridCol>
                <a:gridCol w="455140">
                  <a:extLst>
                    <a:ext uri="{9D8B030D-6E8A-4147-A177-3AD203B41FA5}">
                      <a16:colId xmlns:a16="http://schemas.microsoft.com/office/drawing/2014/main" val="3505612561"/>
                    </a:ext>
                  </a:extLst>
                </a:gridCol>
                <a:gridCol w="1201809">
                  <a:extLst>
                    <a:ext uri="{9D8B030D-6E8A-4147-A177-3AD203B41FA5}">
                      <a16:colId xmlns:a16="http://schemas.microsoft.com/office/drawing/2014/main" val="620851690"/>
                    </a:ext>
                  </a:extLst>
                </a:gridCol>
                <a:gridCol w="1273203">
                  <a:extLst>
                    <a:ext uri="{9D8B030D-6E8A-4147-A177-3AD203B41FA5}">
                      <a16:colId xmlns:a16="http://schemas.microsoft.com/office/drawing/2014/main" val="2780950255"/>
                    </a:ext>
                  </a:extLst>
                </a:gridCol>
                <a:gridCol w="1130415">
                  <a:extLst>
                    <a:ext uri="{9D8B030D-6E8A-4147-A177-3AD203B41FA5}">
                      <a16:colId xmlns:a16="http://schemas.microsoft.com/office/drawing/2014/main" val="2161687700"/>
                    </a:ext>
                  </a:extLst>
                </a:gridCol>
                <a:gridCol w="856736">
                  <a:extLst>
                    <a:ext uri="{9D8B030D-6E8A-4147-A177-3AD203B41FA5}">
                      <a16:colId xmlns:a16="http://schemas.microsoft.com/office/drawing/2014/main" val="3372611094"/>
                    </a:ext>
                  </a:extLst>
                </a:gridCol>
                <a:gridCol w="785340">
                  <a:extLst>
                    <a:ext uri="{9D8B030D-6E8A-4147-A177-3AD203B41FA5}">
                      <a16:colId xmlns:a16="http://schemas.microsoft.com/office/drawing/2014/main" val="2020664600"/>
                    </a:ext>
                  </a:extLst>
                </a:gridCol>
                <a:gridCol w="773441">
                  <a:extLst>
                    <a:ext uri="{9D8B030D-6E8A-4147-A177-3AD203B41FA5}">
                      <a16:colId xmlns:a16="http://schemas.microsoft.com/office/drawing/2014/main" val="2427869365"/>
                    </a:ext>
                  </a:extLst>
                </a:gridCol>
                <a:gridCol w="773441">
                  <a:extLst>
                    <a:ext uri="{9D8B030D-6E8A-4147-A177-3AD203B41FA5}">
                      <a16:colId xmlns:a16="http://schemas.microsoft.com/office/drawing/2014/main" val="4126633136"/>
                    </a:ext>
                  </a:extLst>
                </a:gridCol>
                <a:gridCol w="776416">
                  <a:extLst>
                    <a:ext uri="{9D8B030D-6E8A-4147-A177-3AD203B41FA5}">
                      <a16:colId xmlns:a16="http://schemas.microsoft.com/office/drawing/2014/main" val="3208462903"/>
                    </a:ext>
                  </a:extLst>
                </a:gridCol>
              </a:tblGrid>
              <a:tr h="16538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</a:t>
                      </a:r>
                    </a:p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года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37200">
                          <a:srgbClr val="FFFFEB"/>
                        </a:gs>
                        <a:gs pos="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2026 год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37200">
                          <a:srgbClr val="FFFFEB"/>
                        </a:gs>
                        <a:gs pos="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2027 год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37200">
                          <a:srgbClr val="FFFFEB"/>
                        </a:gs>
                        <a:gs pos="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89913"/>
                  </a:ext>
                </a:extLst>
              </a:tr>
              <a:tr h="476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78495408"/>
                  </a:ext>
                </a:extLst>
              </a:tr>
              <a:tr h="165382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166197"/>
                  </a:ext>
                </a:extLst>
              </a:tr>
              <a:tr h="29485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396 474,015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403 215,70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437 531,77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393 437,20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396 329,14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7628409"/>
                  </a:ext>
                </a:extLst>
              </a:tr>
              <a:tr h="86762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2 885,119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4134341"/>
                  </a:ext>
                </a:extLst>
              </a:tr>
              <a:tr h="115003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2 814,796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3115736"/>
                  </a:ext>
                </a:extLst>
              </a:tr>
              <a:tr h="115401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128 741,262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139 179,50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1316445"/>
                  </a:ext>
                </a:extLst>
              </a:tr>
              <a:tr h="86762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23 186,796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25 965,70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6318904"/>
                  </a:ext>
                </a:extLst>
              </a:tr>
              <a:tr h="294850">
                <a:tc>
                  <a:txBody>
                    <a:bodyPr/>
                    <a:lstStyle/>
                    <a:p>
                      <a:pPr lvl="0"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Обеспечение проведения   выборов и референдумов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5 325,895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5105166"/>
                  </a:ext>
                </a:extLst>
              </a:tr>
              <a:tr h="169172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051747"/>
                  </a:ext>
                </a:extLst>
              </a:tr>
              <a:tr h="43804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233 520,147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265 084,97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220 990,40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223 882,34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2" marR="6302" marT="6302" marB="0" anchor="ctr">
                    <a:gradFill>
                      <a:gsLst>
                        <a:gs pos="1460">
                          <a:schemeClr val="tx1"/>
                        </a:gs>
                        <a:gs pos="38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4807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0730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136A85B-B92D-48DE-BB02-7A56B5BA9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229348"/>
              </p:ext>
            </p:extLst>
          </p:nvPr>
        </p:nvGraphicFramePr>
        <p:xfrm>
          <a:off x="0" y="914399"/>
          <a:ext cx="9905997" cy="945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2967979887"/>
                    </a:ext>
                  </a:extLst>
                </a:gridCol>
                <a:gridCol w="775957">
                  <a:extLst>
                    <a:ext uri="{9D8B030D-6E8A-4147-A177-3AD203B41FA5}">
                      <a16:colId xmlns:a16="http://schemas.microsoft.com/office/drawing/2014/main" val="2127703572"/>
                    </a:ext>
                  </a:extLst>
                </a:gridCol>
                <a:gridCol w="739212">
                  <a:extLst>
                    <a:ext uri="{9D8B030D-6E8A-4147-A177-3AD203B41FA5}">
                      <a16:colId xmlns:a16="http://schemas.microsoft.com/office/drawing/2014/main" val="149984607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389635603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334821277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621948907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738750710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712464193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1689772696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619178350"/>
                    </a:ext>
                  </a:extLst>
                </a:gridCol>
              </a:tblGrid>
              <a:tr h="2414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56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56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285102"/>
                  </a:ext>
                </a:extLst>
              </a:tr>
              <a:tr h="704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34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504566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5A835A5-CD76-4558-90FE-C96F2FAF5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003657"/>
              </p:ext>
            </p:extLst>
          </p:nvPr>
        </p:nvGraphicFramePr>
        <p:xfrm>
          <a:off x="0" y="1511929"/>
          <a:ext cx="9906001" cy="5371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1061">
                  <a:extLst>
                    <a:ext uri="{9D8B030D-6E8A-4147-A177-3AD203B41FA5}">
                      <a16:colId xmlns:a16="http://schemas.microsoft.com/office/drawing/2014/main" val="139369533"/>
                    </a:ext>
                  </a:extLst>
                </a:gridCol>
                <a:gridCol w="778598">
                  <a:extLst>
                    <a:ext uri="{9D8B030D-6E8A-4147-A177-3AD203B41FA5}">
                      <a16:colId xmlns:a16="http://schemas.microsoft.com/office/drawing/2014/main" val="741089239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2755666838"/>
                    </a:ext>
                  </a:extLst>
                </a:gridCol>
                <a:gridCol w="1008549">
                  <a:extLst>
                    <a:ext uri="{9D8B030D-6E8A-4147-A177-3AD203B41FA5}">
                      <a16:colId xmlns:a16="http://schemas.microsoft.com/office/drawing/2014/main" val="1401369331"/>
                    </a:ext>
                  </a:extLst>
                </a:gridCol>
                <a:gridCol w="965106">
                  <a:extLst>
                    <a:ext uri="{9D8B030D-6E8A-4147-A177-3AD203B41FA5}">
                      <a16:colId xmlns:a16="http://schemas.microsoft.com/office/drawing/2014/main" val="4033879535"/>
                    </a:ext>
                  </a:extLst>
                </a:gridCol>
                <a:gridCol w="184645">
                  <a:extLst>
                    <a:ext uri="{9D8B030D-6E8A-4147-A177-3AD203B41FA5}">
                      <a16:colId xmlns:a16="http://schemas.microsoft.com/office/drawing/2014/main" val="2626686256"/>
                    </a:ext>
                  </a:extLst>
                </a:gridCol>
                <a:gridCol w="666381">
                  <a:extLst>
                    <a:ext uri="{9D8B030D-6E8A-4147-A177-3AD203B41FA5}">
                      <a16:colId xmlns:a16="http://schemas.microsoft.com/office/drawing/2014/main" val="3258020556"/>
                    </a:ext>
                  </a:extLst>
                </a:gridCol>
                <a:gridCol w="823865">
                  <a:extLst>
                    <a:ext uri="{9D8B030D-6E8A-4147-A177-3AD203B41FA5}">
                      <a16:colId xmlns:a16="http://schemas.microsoft.com/office/drawing/2014/main" val="3556249750"/>
                    </a:ext>
                  </a:extLst>
                </a:gridCol>
                <a:gridCol w="797150">
                  <a:extLst>
                    <a:ext uri="{9D8B030D-6E8A-4147-A177-3AD203B41FA5}">
                      <a16:colId xmlns:a16="http://schemas.microsoft.com/office/drawing/2014/main" val="13400439"/>
                    </a:ext>
                  </a:extLst>
                </a:gridCol>
                <a:gridCol w="786671">
                  <a:extLst>
                    <a:ext uri="{9D8B030D-6E8A-4147-A177-3AD203B41FA5}">
                      <a16:colId xmlns:a16="http://schemas.microsoft.com/office/drawing/2014/main" val="3567594885"/>
                    </a:ext>
                  </a:extLst>
                </a:gridCol>
                <a:gridCol w="789697">
                  <a:extLst>
                    <a:ext uri="{9D8B030D-6E8A-4147-A177-3AD203B41FA5}">
                      <a16:colId xmlns:a16="http://schemas.microsoft.com/office/drawing/2014/main" val="1956420619"/>
                    </a:ext>
                  </a:extLst>
                </a:gridCol>
              </a:tblGrid>
              <a:tr h="477812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34 655,205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34 302,60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36 084,00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36 184,00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36 124,00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4170159"/>
                  </a:ext>
                </a:extLst>
              </a:tr>
              <a:tr h="747622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3 085,278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5 934,10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0408789"/>
                  </a:ext>
                </a:extLst>
              </a:tr>
              <a:tr h="30652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пожарной безопасности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10 567,376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12 106,70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16 875,00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139,39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16 975,00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2654309"/>
                  </a:ext>
                </a:extLst>
              </a:tr>
              <a:tr h="59990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21 002,550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16 261,80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8112748"/>
                  </a:ext>
                </a:extLst>
              </a:tr>
              <a:tr h="177840">
                <a:tc gridSpan="7">
                  <a:txBody>
                    <a:bodyPr/>
                    <a:lstStyle/>
                    <a:p>
                      <a:pPr lvl="1"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2440862"/>
                  </a:ext>
                </a:extLst>
              </a:tr>
              <a:tr h="2752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781 442,883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602 423,90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525 019,30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397 628,82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447 868,51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2903226"/>
                  </a:ext>
                </a:extLst>
              </a:tr>
              <a:tr h="30445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5 848,643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26 967,00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734,40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7787609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53 742,882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58 751,00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60 071,30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59 227,88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59 424,18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3672347"/>
                  </a:ext>
                </a:extLst>
              </a:tr>
              <a:tr h="30652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712 377,668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530 700,90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427 180,00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308 032,94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72,11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358 076,32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3803742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4 379,896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4 300,00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5103011"/>
                  </a:ext>
                </a:extLst>
              </a:tr>
              <a:tr h="30652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5 093,794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6 501,00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1570594"/>
                  </a:ext>
                </a:extLst>
              </a:tr>
              <a:tr h="177840">
                <a:tc gridSpan="7">
                  <a:txBody>
                    <a:bodyPr/>
                    <a:lstStyle/>
                    <a:p>
                      <a:pPr lvl="1"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72063"/>
                  </a:ext>
                </a:extLst>
              </a:tr>
              <a:tr h="30445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703 892,832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1 801 840,00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2 578 561,35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2 622 064,59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1 519 554,58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57,95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3841818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48 120,030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656 800,00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775 201,25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793 793,44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3807626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63 148,624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842 853,20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162,09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1 272 825,15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913 396,58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5448997"/>
                  </a:ext>
                </a:extLst>
              </a:tr>
              <a:tr h="18030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508 422,536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958 840,90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554 290,00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4525386"/>
                  </a:ext>
                </a:extLst>
              </a:tr>
              <a:tr h="45978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84 201,642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1 666,00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739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3159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32000">
                <a:srgbClr val="FFFFEB"/>
              </a:gs>
              <a:gs pos="0">
                <a:schemeClr val="tx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626694"/>
              </p:ext>
            </p:extLst>
          </p:nvPr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4024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438167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3CE5802-ADCA-4E12-AA04-E5AE95F58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438407"/>
              </p:ext>
            </p:extLst>
          </p:nvPr>
        </p:nvGraphicFramePr>
        <p:xfrm>
          <a:off x="0" y="1584356"/>
          <a:ext cx="9906000" cy="5273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4970">
                  <a:extLst>
                    <a:ext uri="{9D8B030D-6E8A-4147-A177-3AD203B41FA5}">
                      <a16:colId xmlns:a16="http://schemas.microsoft.com/office/drawing/2014/main" val="2047970925"/>
                    </a:ext>
                  </a:extLst>
                </a:gridCol>
                <a:gridCol w="434567">
                  <a:extLst>
                    <a:ext uri="{9D8B030D-6E8A-4147-A177-3AD203B41FA5}">
                      <a16:colId xmlns:a16="http://schemas.microsoft.com/office/drawing/2014/main" val="1557685835"/>
                    </a:ext>
                  </a:extLst>
                </a:gridCol>
                <a:gridCol w="905346">
                  <a:extLst>
                    <a:ext uri="{9D8B030D-6E8A-4147-A177-3AD203B41FA5}">
                      <a16:colId xmlns:a16="http://schemas.microsoft.com/office/drawing/2014/main" val="3759326161"/>
                    </a:ext>
                  </a:extLst>
                </a:gridCol>
                <a:gridCol w="1017603">
                  <a:extLst>
                    <a:ext uri="{9D8B030D-6E8A-4147-A177-3AD203B41FA5}">
                      <a16:colId xmlns:a16="http://schemas.microsoft.com/office/drawing/2014/main" val="1347888299"/>
                    </a:ext>
                  </a:extLst>
                </a:gridCol>
                <a:gridCol w="928892">
                  <a:extLst>
                    <a:ext uri="{9D8B030D-6E8A-4147-A177-3AD203B41FA5}">
                      <a16:colId xmlns:a16="http://schemas.microsoft.com/office/drawing/2014/main" val="3229918302"/>
                    </a:ext>
                  </a:extLst>
                </a:gridCol>
                <a:gridCol w="220857">
                  <a:extLst>
                    <a:ext uri="{9D8B030D-6E8A-4147-A177-3AD203B41FA5}">
                      <a16:colId xmlns:a16="http://schemas.microsoft.com/office/drawing/2014/main" val="4179521411"/>
                    </a:ext>
                  </a:extLst>
                </a:gridCol>
                <a:gridCol w="666383">
                  <a:extLst>
                    <a:ext uri="{9D8B030D-6E8A-4147-A177-3AD203B41FA5}">
                      <a16:colId xmlns:a16="http://schemas.microsoft.com/office/drawing/2014/main" val="803496472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val="4155193920"/>
                    </a:ext>
                  </a:extLst>
                </a:gridCol>
                <a:gridCol w="815255">
                  <a:extLst>
                    <a:ext uri="{9D8B030D-6E8A-4147-A177-3AD203B41FA5}">
                      <a16:colId xmlns:a16="http://schemas.microsoft.com/office/drawing/2014/main" val="877786547"/>
                    </a:ext>
                  </a:extLst>
                </a:gridCol>
                <a:gridCol w="778155">
                  <a:extLst>
                    <a:ext uri="{9D8B030D-6E8A-4147-A177-3AD203B41FA5}">
                      <a16:colId xmlns:a16="http://schemas.microsoft.com/office/drawing/2014/main" val="2242091040"/>
                    </a:ext>
                  </a:extLst>
                </a:gridCol>
                <a:gridCol w="798214">
                  <a:extLst>
                    <a:ext uri="{9D8B030D-6E8A-4147-A177-3AD203B41FA5}">
                      <a16:colId xmlns:a16="http://schemas.microsoft.com/office/drawing/2014/main" val="1544385563"/>
                    </a:ext>
                  </a:extLst>
                </a:gridCol>
              </a:tblGrid>
              <a:tr h="17183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12 409,00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17 008,79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15 922,34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15 926,34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297842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2364076"/>
                  </a:ext>
                </a:extLst>
              </a:tr>
              <a:tr h="47978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1 050,00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4329395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475 686,022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14 958,79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14 822,34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14 826,34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80832898"/>
                  </a:ext>
                </a:extLst>
              </a:tr>
              <a:tr h="166016"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1336312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1 326 401,186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1 628 145,00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1 550 098,98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1 476 892,00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1 409 181,30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63680614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416 491,579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629 040,00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465 101,00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73,94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1201424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732 776,130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755 760,00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863 744,87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756 616,50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711 877,20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3391648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125 424,622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154 787,81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148779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12 110,218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18 362,00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7331599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39 598,636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49 445,00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48 103,30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47 039,70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24 068,30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0739585"/>
                  </a:ext>
                </a:extLst>
              </a:tr>
              <a:tr h="166016"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9028122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306 414,173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337 550,00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357 582,51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105,93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353 984,02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393 623,00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370125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276 808,565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310 650,00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322 927,51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319 329,02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358 968,00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112,41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7067807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29 605,608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128,83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1723218"/>
                  </a:ext>
                </a:extLst>
              </a:tr>
              <a:tr h="188429"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8797294"/>
                  </a:ext>
                </a:extLst>
              </a:tr>
              <a:tr h="188429">
                <a:tc gridSpan="7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9498048"/>
                  </a:ext>
                </a:extLst>
              </a:tr>
              <a:tr h="1677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62 632,345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153 500,00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45 162,69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60 740,10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134,49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69 664,60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72869734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11 546,237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1103766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3 528,59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1100485"/>
                  </a:ext>
                </a:extLst>
              </a:tr>
              <a:tr h="166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50 261,108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30 384,10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49 490,10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58 414,60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5093688"/>
                  </a:ext>
                </a:extLst>
              </a:tr>
              <a:tr h="3229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11458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3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646331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37000">
                <a:srgbClr val="FFFFEB"/>
              </a:gs>
              <a:gs pos="1000">
                <a:schemeClr val="tx1"/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29389"/>
              </p:ext>
            </p:extLst>
          </p:nvPr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617392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968305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634766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1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1"/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460">
                          <a:schemeClr val="tx1"/>
                        </a:gs>
                        <a:gs pos="33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185E72C-957C-4565-9B39-57A5ED455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278870"/>
              </p:ext>
            </p:extLst>
          </p:nvPr>
        </p:nvGraphicFramePr>
        <p:xfrm>
          <a:off x="0" y="1611516"/>
          <a:ext cx="9906001" cy="5321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2215">
                  <a:extLst>
                    <a:ext uri="{9D8B030D-6E8A-4147-A177-3AD203B41FA5}">
                      <a16:colId xmlns:a16="http://schemas.microsoft.com/office/drawing/2014/main" val="605164564"/>
                    </a:ext>
                  </a:extLst>
                </a:gridCol>
                <a:gridCol w="462925">
                  <a:extLst>
                    <a:ext uri="{9D8B030D-6E8A-4147-A177-3AD203B41FA5}">
                      <a16:colId xmlns:a16="http://schemas.microsoft.com/office/drawing/2014/main" val="3243625164"/>
                    </a:ext>
                  </a:extLst>
                </a:gridCol>
                <a:gridCol w="1508797">
                  <a:extLst>
                    <a:ext uri="{9D8B030D-6E8A-4147-A177-3AD203B41FA5}">
                      <a16:colId xmlns:a16="http://schemas.microsoft.com/office/drawing/2014/main" val="2656416731"/>
                    </a:ext>
                  </a:extLst>
                </a:gridCol>
                <a:gridCol w="1008549">
                  <a:extLst>
                    <a:ext uri="{9D8B030D-6E8A-4147-A177-3AD203B41FA5}">
                      <a16:colId xmlns:a16="http://schemas.microsoft.com/office/drawing/2014/main" val="273492930"/>
                    </a:ext>
                  </a:extLst>
                </a:gridCol>
                <a:gridCol w="1149751">
                  <a:extLst>
                    <a:ext uri="{9D8B030D-6E8A-4147-A177-3AD203B41FA5}">
                      <a16:colId xmlns:a16="http://schemas.microsoft.com/office/drawing/2014/main" val="1343234815"/>
                    </a:ext>
                  </a:extLst>
                </a:gridCol>
                <a:gridCol w="666381">
                  <a:extLst>
                    <a:ext uri="{9D8B030D-6E8A-4147-A177-3AD203B41FA5}">
                      <a16:colId xmlns:a16="http://schemas.microsoft.com/office/drawing/2014/main" val="3200672476"/>
                    </a:ext>
                  </a:extLst>
                </a:gridCol>
                <a:gridCol w="205008">
                  <a:extLst>
                    <a:ext uri="{9D8B030D-6E8A-4147-A177-3AD203B41FA5}">
                      <a16:colId xmlns:a16="http://schemas.microsoft.com/office/drawing/2014/main" val="3435734828"/>
                    </a:ext>
                  </a:extLst>
                </a:gridCol>
                <a:gridCol w="754659">
                  <a:extLst>
                    <a:ext uri="{9D8B030D-6E8A-4147-A177-3AD203B41FA5}">
                      <a16:colId xmlns:a16="http://schemas.microsoft.com/office/drawing/2014/main" val="1322829327"/>
                    </a:ext>
                  </a:extLst>
                </a:gridCol>
                <a:gridCol w="661348">
                  <a:extLst>
                    <a:ext uri="{9D8B030D-6E8A-4147-A177-3AD203B41FA5}">
                      <a16:colId xmlns:a16="http://schemas.microsoft.com/office/drawing/2014/main" val="3830675201"/>
                    </a:ext>
                  </a:extLst>
                </a:gridCol>
                <a:gridCol w="786671">
                  <a:extLst>
                    <a:ext uri="{9D8B030D-6E8A-4147-A177-3AD203B41FA5}">
                      <a16:colId xmlns:a16="http://schemas.microsoft.com/office/drawing/2014/main" val="3278434751"/>
                    </a:ext>
                  </a:extLst>
                </a:gridCol>
                <a:gridCol w="789697">
                  <a:extLst>
                    <a:ext uri="{9D8B030D-6E8A-4147-A177-3AD203B41FA5}">
                      <a16:colId xmlns:a16="http://schemas.microsoft.com/office/drawing/2014/main" val="2390429053"/>
                    </a:ext>
                  </a:extLst>
                </a:gridCol>
              </a:tblGrid>
              <a:tr h="42080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119 800,00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110 332,00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109 152,00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4799697"/>
                  </a:ext>
                </a:extLst>
              </a:tr>
              <a:tr h="23864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91 198,621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4381691"/>
                  </a:ext>
                </a:extLst>
              </a:tr>
              <a:tr h="23864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4 897,860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09686426"/>
                  </a:ext>
                </a:extLst>
              </a:tr>
              <a:tr h="3045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32 027,00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30 534,00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30 534,00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30 847,00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9367796"/>
                  </a:ext>
                </a:extLst>
              </a:tr>
              <a:tr h="235377">
                <a:tc gridSpan="6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1649639"/>
                  </a:ext>
                </a:extLst>
              </a:tr>
              <a:tr h="44785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18 918,789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15 864,00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0018432"/>
                  </a:ext>
                </a:extLst>
              </a:tr>
              <a:tr h="40569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4 355,793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2567981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14 562,996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2777441"/>
                  </a:ext>
                </a:extLst>
              </a:tr>
              <a:tr h="235377">
                <a:tc gridSpan="6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1271083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46727233"/>
                  </a:ext>
                </a:extLst>
              </a:tr>
              <a:tr h="79399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24710085"/>
                  </a:ext>
                </a:extLst>
              </a:tr>
              <a:tr h="207448">
                <a:tc gridSpan="11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672619"/>
                  </a:ext>
                </a:extLst>
              </a:tr>
              <a:tr h="207448">
                <a:tc gridSpan="11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753941"/>
                  </a:ext>
                </a:extLst>
              </a:tr>
              <a:tr h="38182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5 135 700,75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5 677 118,58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11" marR="6511" marT="6511" marB="0" anchor="ctr">
                    <a:gradFill>
                      <a:gsLst>
                        <a:gs pos="54000">
                          <a:srgbClr val="FFFFEB"/>
                        </a:gs>
                        <a:gs pos="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8408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832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1000">
              <a:srgbClr val="FFFFEB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12938671"/>
              </p:ext>
            </p:extLst>
          </p:nvPr>
        </p:nvGraphicFramePr>
        <p:xfrm>
          <a:off x="560512" y="1486015"/>
          <a:ext cx="8900212" cy="5371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7063992" y="5413167"/>
            <a:ext cx="1789647" cy="576064"/>
          </a:xfrm>
          <a:prstGeom prst="rect">
            <a:avLst/>
          </a:prstGeom>
          <a:solidFill>
            <a:srgbClr val="FFFFAB"/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0700  Образование                  1 550 098,98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257256" y="2492896"/>
            <a:ext cx="2423954" cy="6622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0400  Национальная экономика    525 019,30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341270" y="4481984"/>
            <a:ext cx="1872208" cy="7265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0600  Охрана окружающей среды               17 008,79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3851" y="4597104"/>
            <a:ext cx="1762735" cy="658469"/>
          </a:xfrm>
          <a:prstGeom prst="rect">
            <a:avLst/>
          </a:prstGeom>
          <a:solidFill>
            <a:srgbClr val="97DFE7"/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  Физическая культура и спорт                110 332,00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648254" y="6232112"/>
            <a:ext cx="1747608" cy="554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0800  Культура и кинематография                357 582,51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560820" y="1565910"/>
            <a:ext cx="2731770" cy="7086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0300  Национальная безопасность и правоохранительная деятельность  36 084,00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60624" y="6103620"/>
            <a:ext cx="2408355" cy="6743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 Социальная политика                  45 162,69</a:t>
            </a:r>
          </a:p>
        </p:txBody>
      </p:sp>
      <p:pic>
        <p:nvPicPr>
          <p:cNvPr id="3587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506" y="5283988"/>
            <a:ext cx="846158" cy="811193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53" y="1706565"/>
            <a:ext cx="959680" cy="94411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73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89" y="5274203"/>
            <a:ext cx="935717" cy="962591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4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>
            <a:fillRect/>
          </a:stretch>
        </p:blipFill>
        <p:spPr bwMode="auto">
          <a:xfrm>
            <a:off x="2412372" y="4311872"/>
            <a:ext cx="918761" cy="85331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75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649" y="1494890"/>
            <a:ext cx="945091" cy="801379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7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7" y="2423634"/>
            <a:ext cx="979545" cy="834638"/>
          </a:xfrm>
          <a:prstGeom prst="ellipse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80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43" y="4389404"/>
            <a:ext cx="912552" cy="932553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81" name="Рисунок 75" descr="sz_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35" y="5332352"/>
            <a:ext cx="761204" cy="818241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64926" y="811530"/>
            <a:ext cx="2427413" cy="651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defTabSz="457200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0200 Национальная оборона </a:t>
            </a:r>
          </a:p>
          <a:p>
            <a:pPr algn="ctr" defTabSz="457200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3 873,18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680210" y="900217"/>
            <a:ext cx="2838822" cy="51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tx1"/>
            </a:contourClr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 Общегосударственные вопросы  437 531,77</a:t>
            </a:r>
          </a:p>
        </p:txBody>
      </p:sp>
      <p:pic>
        <p:nvPicPr>
          <p:cNvPr id="35888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12" y="3309015"/>
            <a:ext cx="876138" cy="767199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7545288" y="3429000"/>
            <a:ext cx="1872208" cy="709834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0500  Жилищно-коммунальное хозяйство 2 578 561,35</a:t>
            </a:r>
          </a:p>
        </p:txBody>
      </p:sp>
      <p:pic>
        <p:nvPicPr>
          <p:cNvPr id="1026" name="Picture 2" descr="Картинки по запросу средства массовой информаци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53" y="3362208"/>
            <a:ext cx="1011299" cy="913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536211" y="3407047"/>
            <a:ext cx="1769842" cy="6987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 Средства </a:t>
            </a:r>
            <a:r>
              <a:rPr lang="ru-RU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 информации 15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864,00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74639" y="3262099"/>
            <a:ext cx="22054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u-RU" sz="17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                        5 677 118,58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0" y="1"/>
            <a:ext cx="9906000" cy="822959"/>
          </a:xfrm>
          <a:prstGeom prst="rect">
            <a:avLst/>
          </a:prstGeom>
          <a:gradFill>
            <a:gsLst>
              <a:gs pos="10219">
                <a:schemeClr val="tx2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  <a:gs pos="72000">
                <a:srgbClr val="FFFFEB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lnSpc>
                <a:spcPct val="120000"/>
              </a:lnSpc>
              <a:defRPr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 Талдомского городского округа по разделам </a:t>
            </a:r>
          </a:p>
          <a:p>
            <a:pPr algn="r" fontAlgn="ctr">
              <a:lnSpc>
                <a:spcPct val="120000"/>
              </a:lnSpc>
              <a:defRPr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бюджетной классификации расходов на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                           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en-US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25780" y="2228850"/>
            <a:ext cx="2068830" cy="777240"/>
          </a:xfrm>
          <a:prstGeom prst="rect">
            <a:avLst/>
          </a:prstGeom>
          <a:solidFill>
            <a:srgbClr val="F4FCFE"/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 Обслуживание государственного (муниципального) долга  0,0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895790229"/>
      </p:ext>
    </p:extLst>
  </p:cSld>
  <p:clrMapOvr>
    <a:masterClrMapping/>
  </p:clrMapOvr>
  <p:transition advClick="0" advTm="1000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Дефицит бюджета Талдомского городского округа Московской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754791"/>
              </p:ext>
            </p:extLst>
          </p:nvPr>
        </p:nvGraphicFramePr>
        <p:xfrm>
          <a:off x="0" y="3124200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-376 175,020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376 175,020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Получение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376 175,020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прочих остатков денежных средств бюджетов городских 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- 5 300 943,558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-5 455 748,830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-4 399 683,266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5 677 118,578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4 417 446,956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376 175,020 тыс. руб.----------------------------------------------------------     17,77 %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29 808,150 тыс. руб. ------------------------------------------------------------ 1,28%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3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17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763,690 тыс. руб.   ------------------------------------------------------------  0,70%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безвозмездных поступлений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188550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28987"/>
              </p:ext>
            </p:extLst>
          </p:nvPr>
        </p:nvGraphicFramePr>
        <p:xfrm>
          <a:off x="1510" y="652260"/>
          <a:ext cx="9904490" cy="833247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64227"/>
              </p:ext>
            </p:extLst>
          </p:nvPr>
        </p:nvGraphicFramePr>
        <p:xfrm>
          <a:off x="0" y="1485899"/>
          <a:ext cx="9906000" cy="2713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«Здравоохранение»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91261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121736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</a:t>
                      </a:r>
                    </a:p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обеспечении жильем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4BA1F232-04D2-45F5-A0DE-654B0081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939"/>
            <a:ext cx="5117910" cy="26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C3AC0-937D-4E5F-8DCE-B5648589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263" y="4200938"/>
            <a:ext cx="4801737" cy="26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 Планируемые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97210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759646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60020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97982"/>
              </p:ext>
            </p:extLst>
          </p:nvPr>
        </p:nvGraphicFramePr>
        <p:xfrm>
          <a:off x="0" y="1452719"/>
          <a:ext cx="9906000" cy="315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753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837BA7D-A762-4C60-B725-1DF53CE9E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579635"/>
              </p:ext>
            </p:extLst>
          </p:nvPr>
        </p:nvGraphicFramePr>
        <p:xfrm>
          <a:off x="0" y="1762540"/>
          <a:ext cx="9906000" cy="529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5339">
                  <a:extLst>
                    <a:ext uri="{9D8B030D-6E8A-4147-A177-3AD203B41FA5}">
                      <a16:colId xmlns:a16="http://schemas.microsoft.com/office/drawing/2014/main" val="3151732747"/>
                    </a:ext>
                  </a:extLst>
                </a:gridCol>
                <a:gridCol w="771111">
                  <a:extLst>
                    <a:ext uri="{9D8B030D-6E8A-4147-A177-3AD203B41FA5}">
                      <a16:colId xmlns:a16="http://schemas.microsoft.com/office/drawing/2014/main" val="70776113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01945710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3822415250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3566871586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3741074202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val="4180352848"/>
                    </a:ext>
                  </a:extLst>
                </a:gridCol>
              </a:tblGrid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6499291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3389146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6710073"/>
                  </a:ext>
                </a:extLst>
              </a:tr>
              <a:tr h="4954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0434957"/>
                  </a:ext>
                </a:extLst>
              </a:tr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795,673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807,953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1031,757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1144,562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1257,625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020713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0616838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муниципальных культурно-досуговых учреждений в сельской местности, в отношении которых проведен ремонт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0457418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2191936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383,350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421,685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463,853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510,239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561,262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1047464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9155361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285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7727"/>
              </p:ext>
            </p:extLst>
          </p:nvPr>
        </p:nvGraphicFramePr>
        <p:xfrm>
          <a:off x="-1" y="651849"/>
          <a:ext cx="9896476" cy="871684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7092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33579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38011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24003"/>
              </p:ext>
            </p:extLst>
          </p:nvPr>
        </p:nvGraphicFramePr>
        <p:xfrm>
          <a:off x="0" y="1528601"/>
          <a:ext cx="9896475" cy="312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000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43DFF31-265C-4C6C-B373-2276BCCD3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87302"/>
              </p:ext>
            </p:extLst>
          </p:nvPr>
        </p:nvGraphicFramePr>
        <p:xfrm>
          <a:off x="0" y="1828802"/>
          <a:ext cx="9906000" cy="269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1113">
                  <a:extLst>
                    <a:ext uri="{9D8B030D-6E8A-4147-A177-3AD203B41FA5}">
                      <a16:colId xmlns:a16="http://schemas.microsoft.com/office/drawing/2014/main" val="154358325"/>
                    </a:ext>
                  </a:extLst>
                </a:gridCol>
                <a:gridCol w="711062">
                  <a:extLst>
                    <a:ext uri="{9D8B030D-6E8A-4147-A177-3AD203B41FA5}">
                      <a16:colId xmlns:a16="http://schemas.microsoft.com/office/drawing/2014/main" val="15507653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10380895"/>
                    </a:ext>
                  </a:extLst>
                </a:gridCol>
                <a:gridCol w="912329">
                  <a:extLst>
                    <a:ext uri="{9D8B030D-6E8A-4147-A177-3AD203B41FA5}">
                      <a16:colId xmlns:a16="http://schemas.microsoft.com/office/drawing/2014/main" val="125718540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45836724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2717723488"/>
                    </a:ext>
                  </a:extLst>
                </a:gridCol>
                <a:gridCol w="788504">
                  <a:extLst>
                    <a:ext uri="{9D8B030D-6E8A-4147-A177-3AD203B41FA5}">
                      <a16:colId xmlns:a16="http://schemas.microsoft.com/office/drawing/2014/main" val="2557081186"/>
                    </a:ext>
                  </a:extLst>
                </a:gridCol>
              </a:tblGrid>
              <a:tr h="7744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6749343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02059908"/>
                  </a:ext>
                </a:extLst>
              </a:tr>
              <a:tr h="4184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049115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013799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7665708"/>
                  </a:ext>
                </a:extLst>
              </a:tr>
              <a:tr h="2034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 музейных фондов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0932695"/>
                  </a:ext>
                </a:extLst>
              </a:tr>
              <a:tr h="348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работников муниципальных учреждений, которым произведены стимулирующие выплаты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227110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4EF75A-CA12-410B-977E-362A709B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49" y="4524375"/>
            <a:ext cx="4737652" cy="2333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4798A4-EF59-49BE-BCD5-1D677E09D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33900"/>
            <a:ext cx="5194851" cy="23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98022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50018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78698"/>
              </p:ext>
            </p:extLst>
          </p:nvPr>
        </p:nvGraphicFramePr>
        <p:xfrm>
          <a:off x="0" y="1296863"/>
          <a:ext cx="9916274" cy="307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7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939239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2CB939B-C122-4B8F-8261-A89859AE8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08860"/>
              </p:ext>
            </p:extLst>
          </p:nvPr>
        </p:nvGraphicFramePr>
        <p:xfrm>
          <a:off x="0" y="1616767"/>
          <a:ext cx="9906000" cy="5241235"/>
        </p:xfrm>
        <a:graphic>
          <a:graphicData uri="http://schemas.openxmlformats.org/drawingml/2006/table">
            <a:tbl>
              <a:tblPr/>
              <a:tblGrid>
                <a:gridCol w="4922738">
                  <a:extLst>
                    <a:ext uri="{9D8B030D-6E8A-4147-A177-3AD203B41FA5}">
                      <a16:colId xmlns:a16="http://schemas.microsoft.com/office/drawing/2014/main" val="1416537215"/>
                    </a:ext>
                  </a:extLst>
                </a:gridCol>
                <a:gridCol w="860806">
                  <a:extLst>
                    <a:ext uri="{9D8B030D-6E8A-4147-A177-3AD203B41FA5}">
                      <a16:colId xmlns:a16="http://schemas.microsoft.com/office/drawing/2014/main" val="468330241"/>
                    </a:ext>
                  </a:extLst>
                </a:gridCol>
                <a:gridCol w="833906">
                  <a:extLst>
                    <a:ext uri="{9D8B030D-6E8A-4147-A177-3AD203B41FA5}">
                      <a16:colId xmlns:a16="http://schemas.microsoft.com/office/drawing/2014/main" val="734262306"/>
                    </a:ext>
                  </a:extLst>
                </a:gridCol>
                <a:gridCol w="1035658">
                  <a:extLst>
                    <a:ext uri="{9D8B030D-6E8A-4147-A177-3AD203B41FA5}">
                      <a16:colId xmlns:a16="http://schemas.microsoft.com/office/drawing/2014/main" val="2248621343"/>
                    </a:ext>
                  </a:extLst>
                </a:gridCol>
                <a:gridCol w="807006">
                  <a:extLst>
                    <a:ext uri="{9D8B030D-6E8A-4147-A177-3AD203B41FA5}">
                      <a16:colId xmlns:a16="http://schemas.microsoft.com/office/drawing/2014/main" val="1233730406"/>
                    </a:ext>
                  </a:extLst>
                </a:gridCol>
                <a:gridCol w="766656">
                  <a:extLst>
                    <a:ext uri="{9D8B030D-6E8A-4147-A177-3AD203B41FA5}">
                      <a16:colId xmlns:a16="http://schemas.microsoft.com/office/drawing/2014/main" val="1285522519"/>
                    </a:ext>
                  </a:extLst>
                </a:gridCol>
                <a:gridCol w="679230">
                  <a:extLst>
                    <a:ext uri="{9D8B030D-6E8A-4147-A177-3AD203B41FA5}">
                      <a16:colId xmlns:a16="http://schemas.microsoft.com/office/drawing/2014/main" val="531964928"/>
                    </a:ext>
                  </a:extLst>
                </a:gridCol>
              </a:tblGrid>
              <a:tr h="605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0794312"/>
                  </a:ext>
                </a:extLst>
              </a:tr>
              <a:tr h="397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 5 до 18 лет, охваченных дополнительным образованием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335901"/>
                  </a:ext>
                </a:extLst>
              </a:tr>
              <a:tr h="7031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171316"/>
                  </a:ext>
                </a:extLst>
              </a:tr>
              <a:tr h="90173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4217978"/>
                  </a:ext>
                </a:extLst>
              </a:tr>
              <a:tr h="3343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 возрасте до 3-х лет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9822169"/>
                  </a:ext>
                </a:extLst>
              </a:tr>
              <a:tr h="4963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0455097"/>
                  </a:ext>
                </a:extLst>
              </a:tr>
              <a:tr h="12078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381841"/>
                  </a:ext>
                </a:extLst>
              </a:tr>
              <a:tr h="5956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новые места в образовательных организациях различных типов для реализации дополнительных общеразвивающих программ всех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280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    </a:t>
            </a:r>
            <a:r>
              <a:rPr lang="ru" sz="2300" b="1" i="1" dirty="0">
                <a:latin typeface="Times New Roman"/>
              </a:rPr>
              <a:t>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62441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886608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5397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31922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96917"/>
              </p:ext>
            </p:extLst>
          </p:nvPr>
        </p:nvGraphicFramePr>
        <p:xfrm>
          <a:off x="0" y="1466663"/>
          <a:ext cx="9906000" cy="415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56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0843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4151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4AD46C6-D539-46E0-AB1A-9E97FD8C9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643642"/>
              </p:ext>
            </p:extLst>
          </p:nvPr>
        </p:nvGraphicFramePr>
        <p:xfrm>
          <a:off x="0" y="1897039"/>
          <a:ext cx="9905996" cy="3412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4365">
                  <a:extLst>
                    <a:ext uri="{9D8B030D-6E8A-4147-A177-3AD203B41FA5}">
                      <a16:colId xmlns:a16="http://schemas.microsoft.com/office/drawing/2014/main" val="3686131149"/>
                    </a:ext>
                  </a:extLst>
                </a:gridCol>
                <a:gridCol w="636105">
                  <a:extLst>
                    <a:ext uri="{9D8B030D-6E8A-4147-A177-3AD203B41FA5}">
                      <a16:colId xmlns:a16="http://schemas.microsoft.com/office/drawing/2014/main" val="170240499"/>
                    </a:ext>
                  </a:extLst>
                </a:gridCol>
                <a:gridCol w="880855">
                  <a:extLst>
                    <a:ext uri="{9D8B030D-6E8A-4147-A177-3AD203B41FA5}">
                      <a16:colId xmlns:a16="http://schemas.microsoft.com/office/drawing/2014/main" val="3161857777"/>
                    </a:ext>
                  </a:extLst>
                </a:gridCol>
                <a:gridCol w="881684">
                  <a:extLst>
                    <a:ext uri="{9D8B030D-6E8A-4147-A177-3AD203B41FA5}">
                      <a16:colId xmlns:a16="http://schemas.microsoft.com/office/drawing/2014/main" val="3171906269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91322102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2858975711"/>
                    </a:ext>
                  </a:extLst>
                </a:gridCol>
                <a:gridCol w="708987">
                  <a:extLst>
                    <a:ext uri="{9D8B030D-6E8A-4147-A177-3AD203B41FA5}">
                      <a16:colId xmlns:a16="http://schemas.microsoft.com/office/drawing/2014/main" val="3242060975"/>
                    </a:ext>
                  </a:extLst>
                </a:gridCol>
              </a:tblGrid>
              <a:tr h="28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"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2179760"/>
                  </a:ext>
                </a:extLst>
              </a:tr>
              <a:tr h="614124">
                <a:tc>
                  <a:txBody>
                    <a:bodyPr/>
                    <a:lstStyle/>
                    <a:p>
                      <a:pPr lvl="1" algn="l" fontAlgn="t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 среднемесячному доходу от трудовой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667185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 общеобразовательных организациях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1651927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 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214040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914215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7319817"/>
                  </a:ext>
                </a:extLst>
              </a:tr>
              <a:tr h="76643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1567136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7648684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47144454-87E2-4A12-B5F8-D1C493F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1" y="5336275"/>
            <a:ext cx="3327778" cy="15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AE304B3-E71E-4766-BEF9-C83F1108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4950"/>
            <a:ext cx="3357349" cy="15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CA43C3C-2A37-4631-90D6-55A95860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49" y="5308978"/>
            <a:ext cx="3220872" cy="15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3030">
              <a:srgbClr val="F5FC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-1241946" y="5135880"/>
            <a:ext cx="504967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484668"/>
              </p:ext>
            </p:extLst>
          </p:nvPr>
        </p:nvGraphicFramePr>
        <p:xfrm>
          <a:off x="9054" y="521210"/>
          <a:ext cx="9886384" cy="1036675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3646099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106452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1098557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611554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 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 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9811"/>
              </p:ext>
            </p:extLst>
          </p:nvPr>
        </p:nvGraphicFramePr>
        <p:xfrm>
          <a:off x="1" y="1653702"/>
          <a:ext cx="9895436" cy="285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545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956789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</a:tblGrid>
              <a:tr h="285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«Социальная  защита  населения»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09958DC-91DB-401D-A49C-5C81762DC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90378"/>
              </p:ext>
            </p:extLst>
          </p:nvPr>
        </p:nvGraphicFramePr>
        <p:xfrm>
          <a:off x="0" y="1937982"/>
          <a:ext cx="9906000" cy="2745815"/>
        </p:xfrm>
        <a:graphic>
          <a:graphicData uri="http://schemas.openxmlformats.org/drawingml/2006/table">
            <a:tbl>
              <a:tblPr/>
              <a:tblGrid>
                <a:gridCol w="3944203">
                  <a:extLst>
                    <a:ext uri="{9D8B030D-6E8A-4147-A177-3AD203B41FA5}">
                      <a16:colId xmlns:a16="http://schemas.microsoft.com/office/drawing/2014/main" val="4197807235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155061487"/>
                    </a:ext>
                  </a:extLst>
                </a:gridCol>
                <a:gridCol w="1050877">
                  <a:extLst>
                    <a:ext uri="{9D8B030D-6E8A-4147-A177-3AD203B41FA5}">
                      <a16:colId xmlns:a16="http://schemas.microsoft.com/office/drawing/2014/main" val="4119333776"/>
                    </a:ext>
                  </a:extLst>
                </a:gridCol>
                <a:gridCol w="1255594">
                  <a:extLst>
                    <a:ext uri="{9D8B030D-6E8A-4147-A177-3AD203B41FA5}">
                      <a16:colId xmlns:a16="http://schemas.microsoft.com/office/drawing/2014/main" val="3946087794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2224269794"/>
                    </a:ext>
                  </a:extLst>
                </a:gridCol>
                <a:gridCol w="723332">
                  <a:extLst>
                    <a:ext uri="{9D8B030D-6E8A-4147-A177-3AD203B41FA5}">
                      <a16:colId xmlns:a16="http://schemas.microsoft.com/office/drawing/2014/main" val="2891409420"/>
                    </a:ext>
                  </a:extLst>
                </a:gridCol>
                <a:gridCol w="748352">
                  <a:extLst>
                    <a:ext uri="{9D8B030D-6E8A-4147-A177-3AD203B41FA5}">
                      <a16:colId xmlns:a16="http://schemas.microsoft.com/office/drawing/2014/main" val="2417670988"/>
                    </a:ext>
                  </a:extLst>
                </a:gridCol>
              </a:tblGrid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6333808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3369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7940221"/>
                  </a:ext>
                </a:extLst>
              </a:tr>
              <a:tr h="64310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70,37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5624998"/>
                  </a:ext>
                </a:extLst>
              </a:tr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охваченным отдыхом и оздоровление, в общей численности детей в возрасте от 7 до 15 лет,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8615322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которым оказана поддержка органами местного самоуправления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05758"/>
                  </a:ext>
                </a:extLst>
              </a:tr>
              <a:tr h="5163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1743288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414E7E-C440-4DED-ADDC-19CF1D0A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2" y="4708477"/>
            <a:ext cx="5347648" cy="225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289ED0-CCB4-4EA8-B02A-0BEAB1BB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35773"/>
            <a:ext cx="4626591" cy="21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8880">
              <a:srgbClr val="FFFFEB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83222" y="8588883"/>
            <a:ext cx="186529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209365"/>
              </p:ext>
            </p:extLst>
          </p:nvPr>
        </p:nvGraphicFramePr>
        <p:xfrm>
          <a:off x="0" y="521210"/>
          <a:ext cx="9886384" cy="1012886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19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396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051539"/>
              </p:ext>
            </p:extLst>
          </p:nvPr>
        </p:nvGraphicFramePr>
        <p:xfrm>
          <a:off x="0" y="1402071"/>
          <a:ext cx="9906000" cy="312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35438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«Спорт»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E2B32BD-8EE3-416A-9B31-6FEF9D8D1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89324"/>
              </p:ext>
            </p:extLst>
          </p:nvPr>
        </p:nvGraphicFramePr>
        <p:xfrm>
          <a:off x="0" y="1705970"/>
          <a:ext cx="9905999" cy="3500387"/>
        </p:xfrm>
        <a:graphic>
          <a:graphicData uri="http://schemas.openxmlformats.org/drawingml/2006/table">
            <a:tbl>
              <a:tblPr/>
              <a:tblGrid>
                <a:gridCol w="5322627">
                  <a:extLst>
                    <a:ext uri="{9D8B030D-6E8A-4147-A177-3AD203B41FA5}">
                      <a16:colId xmlns:a16="http://schemas.microsoft.com/office/drawing/2014/main" val="147025708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4118896183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722978019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586498426"/>
                    </a:ext>
                  </a:extLst>
                </a:gridCol>
                <a:gridCol w="706414">
                  <a:extLst>
                    <a:ext uri="{9D8B030D-6E8A-4147-A177-3AD203B41FA5}">
                      <a16:colId xmlns:a16="http://schemas.microsoft.com/office/drawing/2014/main" val="3404979740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487130572"/>
                    </a:ext>
                  </a:extLst>
                </a:gridCol>
                <a:gridCol w="775647">
                  <a:extLst>
                    <a:ext uri="{9D8B030D-6E8A-4147-A177-3AD203B41FA5}">
                      <a16:colId xmlns:a16="http://schemas.microsoft.com/office/drawing/2014/main" val="1158729549"/>
                    </a:ext>
                  </a:extLst>
                </a:gridCol>
              </a:tblGrid>
              <a:tr h="143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7850950"/>
                  </a:ext>
                </a:extLst>
              </a:tr>
              <a:tr h="4608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базовому году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74501"/>
                  </a:ext>
                </a:extLst>
              </a:tr>
              <a:tr h="34208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7640715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4326392"/>
                  </a:ext>
                </a:extLst>
              </a:tr>
              <a:tr h="28506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571155"/>
                  </a:ext>
                </a:extLst>
              </a:tr>
              <a:tr h="2280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6267824"/>
                  </a:ext>
                </a:extLst>
              </a:tr>
              <a:tr h="56075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1564913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876548"/>
                  </a:ext>
                </a:extLst>
              </a:tr>
              <a:tr h="24761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29132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1CDBED-834E-4B32-B070-443755EF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9700"/>
            <a:ext cx="3753134" cy="16383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ED05153-4385-4ACF-A7D7-8D33295B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31" y="5219700"/>
            <a:ext cx="2756848" cy="16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7A30E6F-CCE6-4345-B03D-45E60131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12" y="5257800"/>
            <a:ext cx="3587087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7440">
              <a:srgbClr val="FFFFEB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0345002" y="5135880"/>
            <a:ext cx="900751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46212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32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7899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38871"/>
              </p:ext>
            </p:extLst>
          </p:nvPr>
        </p:nvGraphicFramePr>
        <p:xfrm>
          <a:off x="0" y="1412342"/>
          <a:ext cx="9908275" cy="739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2813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634822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сельского хозяйства»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4762AE21-2043-4A8A-B185-D2329630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816725"/>
              </p:ext>
            </p:extLst>
          </p:nvPr>
        </p:nvGraphicFramePr>
        <p:xfrm>
          <a:off x="1" y="2156346"/>
          <a:ext cx="9906001" cy="1924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4797">
                  <a:extLst>
                    <a:ext uri="{9D8B030D-6E8A-4147-A177-3AD203B41FA5}">
                      <a16:colId xmlns:a16="http://schemas.microsoft.com/office/drawing/2014/main" val="268687043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270147846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484252577"/>
                    </a:ext>
                  </a:extLst>
                </a:gridCol>
                <a:gridCol w="956129">
                  <a:extLst>
                    <a:ext uri="{9D8B030D-6E8A-4147-A177-3AD203B41FA5}">
                      <a16:colId xmlns:a16="http://schemas.microsoft.com/office/drawing/2014/main" val="3950759771"/>
                    </a:ext>
                  </a:extLst>
                </a:gridCol>
                <a:gridCol w="696210">
                  <a:extLst>
                    <a:ext uri="{9D8B030D-6E8A-4147-A177-3AD203B41FA5}">
                      <a16:colId xmlns:a16="http://schemas.microsoft.com/office/drawing/2014/main" val="3905076268"/>
                    </a:ext>
                  </a:extLst>
                </a:gridCol>
                <a:gridCol w="844494">
                  <a:extLst>
                    <a:ext uri="{9D8B030D-6E8A-4147-A177-3AD203B41FA5}">
                      <a16:colId xmlns:a16="http://schemas.microsoft.com/office/drawing/2014/main" val="850585305"/>
                    </a:ext>
                  </a:extLst>
                </a:gridCol>
                <a:gridCol w="751869">
                  <a:extLst>
                    <a:ext uri="{9D8B030D-6E8A-4147-A177-3AD203B41FA5}">
                      <a16:colId xmlns:a16="http://schemas.microsoft.com/office/drawing/2014/main" val="2022844741"/>
                    </a:ext>
                  </a:extLst>
                </a:gridCol>
              </a:tblGrid>
              <a:tr h="19243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1984030"/>
                  </a:ext>
                </a:extLst>
              </a:tr>
            </a:tbl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A967025C-9DB0-47D9-AECA-772228F0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80681"/>
            <a:ext cx="5199797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1FE9DA8-0CC5-4A92-98F7-37EF2263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7" y="4080681"/>
            <a:ext cx="4706203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84177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4161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49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5766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777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658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14239"/>
              </p:ext>
            </p:extLst>
          </p:nvPr>
        </p:nvGraphicFramePr>
        <p:xfrm>
          <a:off x="0" y="1397283"/>
          <a:ext cx="9905999" cy="1832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081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86149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670679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«Экология и окружающая среда» 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79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5888DEB-6B85-4619-94B3-4CCB7CE8E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657811"/>
              </p:ext>
            </p:extLst>
          </p:nvPr>
        </p:nvGraphicFramePr>
        <p:xfrm>
          <a:off x="0" y="3207227"/>
          <a:ext cx="9906002" cy="3650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0151">
                  <a:extLst>
                    <a:ext uri="{9D8B030D-6E8A-4147-A177-3AD203B41FA5}">
                      <a16:colId xmlns:a16="http://schemas.microsoft.com/office/drawing/2014/main" val="532120975"/>
                    </a:ext>
                  </a:extLst>
                </a:gridCol>
                <a:gridCol w="759224">
                  <a:extLst>
                    <a:ext uri="{9D8B030D-6E8A-4147-A177-3AD203B41FA5}">
                      <a16:colId xmlns:a16="http://schemas.microsoft.com/office/drawing/2014/main" val="2252455445"/>
                    </a:ext>
                  </a:extLst>
                </a:gridCol>
                <a:gridCol w="690919">
                  <a:extLst>
                    <a:ext uri="{9D8B030D-6E8A-4147-A177-3AD203B41FA5}">
                      <a16:colId xmlns:a16="http://schemas.microsoft.com/office/drawing/2014/main" val="3881064736"/>
                    </a:ext>
                  </a:extLst>
                </a:gridCol>
                <a:gridCol w="724330">
                  <a:extLst>
                    <a:ext uri="{9D8B030D-6E8A-4147-A177-3AD203B41FA5}">
                      <a16:colId xmlns:a16="http://schemas.microsoft.com/office/drawing/2014/main" val="68459363"/>
                    </a:ext>
                  </a:extLst>
                </a:gridCol>
                <a:gridCol w="669663">
                  <a:extLst>
                    <a:ext uri="{9D8B030D-6E8A-4147-A177-3AD203B41FA5}">
                      <a16:colId xmlns:a16="http://schemas.microsoft.com/office/drawing/2014/main" val="3833894521"/>
                    </a:ext>
                  </a:extLst>
                </a:gridCol>
                <a:gridCol w="705610">
                  <a:extLst>
                    <a:ext uri="{9D8B030D-6E8A-4147-A177-3AD203B41FA5}">
                      <a16:colId xmlns:a16="http://schemas.microsoft.com/office/drawing/2014/main" val="1760211664"/>
                    </a:ext>
                  </a:extLst>
                </a:gridCol>
                <a:gridCol w="686105">
                  <a:extLst>
                    <a:ext uri="{9D8B030D-6E8A-4147-A177-3AD203B41FA5}">
                      <a16:colId xmlns:a16="http://schemas.microsoft.com/office/drawing/2014/main" val="2547554255"/>
                    </a:ext>
                  </a:extLst>
                </a:gridCol>
              </a:tblGrid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2509515"/>
                  </a:ext>
                </a:extLst>
              </a:tr>
              <a:tr h="3659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2391445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518646"/>
                  </a:ext>
                </a:extLst>
              </a:tr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9244358"/>
                  </a:ext>
                </a:extLst>
              </a:tr>
              <a:tr h="38061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148557"/>
                  </a:ext>
                </a:extLst>
              </a:tr>
              <a:tr h="5450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значимые объекты оборудованы материально-техническими средствами в соответствии с требованиями антитеррористической защищенности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1714785"/>
                  </a:ext>
                </a:extLst>
              </a:tr>
              <a:tr h="19104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4511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676460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402939"/>
              </p:ext>
            </p:extLst>
          </p:nvPr>
        </p:nvGraphicFramePr>
        <p:xfrm>
          <a:off x="0" y="1404783"/>
          <a:ext cx="9905999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503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492750"/>
              </p:ext>
            </p:extLst>
          </p:nvPr>
        </p:nvGraphicFramePr>
        <p:xfrm>
          <a:off x="1" y="2265528"/>
          <a:ext cx="9906000" cy="4592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6399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77923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50626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34705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66225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числа погибших при пожарах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7944185"/>
                  </a:ext>
                </a:extLst>
              </a:tr>
              <a:tr h="8902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1611216"/>
                  </a:ext>
                </a:extLst>
              </a:tr>
              <a:tr h="87840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Московской области средствами индивидуальной защиты, медицинскими средствами индивидуальной защиты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5104334"/>
                  </a:ext>
                </a:extLst>
              </a:tr>
              <a:tr h="8058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криминогенности наркомании на 100 тыс.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4466266"/>
                  </a:ext>
                </a:extLst>
              </a:tr>
              <a:tr h="135570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492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11336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373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249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528553"/>
              </p:ext>
            </p:extLst>
          </p:nvPr>
        </p:nvGraphicFramePr>
        <p:xfrm>
          <a:off x="0" y="1404783"/>
          <a:ext cx="9906000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712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3288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208300"/>
              </p:ext>
            </p:extLst>
          </p:nvPr>
        </p:nvGraphicFramePr>
        <p:xfrm>
          <a:off x="0" y="2265527"/>
          <a:ext cx="9875520" cy="26722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02945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61625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кладбищ, соответствующих требованиям Регионального стандарта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05797"/>
                  </a:ext>
                </a:extLst>
              </a:tr>
              <a:tr h="7966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кладбищ, на которых проводятся работы  по содержанию мест захоронений, текущий и капитальный ремонт основных фондов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1099449"/>
                  </a:ext>
                </a:extLst>
              </a:tr>
              <a:tr h="12593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видеокамер, установленных на территории городского округа в рамках муниципальных контрактов на оказание услуг по предоставлению видеоизображения для системы «Безопасный регион» в местах массового скопления людей, на детских игровых, спортивных площадках и социальных объектах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2169803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497F21D5-09DC-4CAA-A397-05573325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759"/>
            <a:ext cx="2825087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4FCA661-ADB9-4C8D-A0AD-514B2722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96" y="4937760"/>
            <a:ext cx="3474492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CA81C91-A492-4978-8043-83FB0CAE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63" y="4926330"/>
            <a:ext cx="3629238" cy="19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9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572768" y="8592824"/>
            <a:ext cx="2001762" cy="817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42731"/>
              </p:ext>
            </p:extLst>
          </p:nvPr>
        </p:nvGraphicFramePr>
        <p:xfrm>
          <a:off x="0" y="435006"/>
          <a:ext cx="9906000" cy="1009151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81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994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821600"/>
              </p:ext>
            </p:extLst>
          </p:nvPr>
        </p:nvGraphicFramePr>
        <p:xfrm>
          <a:off x="-9053" y="1406610"/>
          <a:ext cx="9915052" cy="308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50764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457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C564B4-824C-4101-AFBE-4B5E50A45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00107"/>
              </p:ext>
            </p:extLst>
          </p:nvPr>
        </p:nvGraphicFramePr>
        <p:xfrm>
          <a:off x="-2" y="1730139"/>
          <a:ext cx="9906002" cy="4097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28258460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53528027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1189347594"/>
                    </a:ext>
                  </a:extLst>
                </a:gridCol>
                <a:gridCol w="668741">
                  <a:extLst>
                    <a:ext uri="{9D8B030D-6E8A-4147-A177-3AD203B41FA5}">
                      <a16:colId xmlns:a16="http://schemas.microsoft.com/office/drawing/2014/main" val="2845550280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3504251098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278397246"/>
                    </a:ext>
                  </a:extLst>
                </a:gridCol>
                <a:gridCol w="680115">
                  <a:extLst>
                    <a:ext uri="{9D8B030D-6E8A-4147-A177-3AD203B41FA5}">
                      <a16:colId xmlns:a16="http://schemas.microsoft.com/office/drawing/2014/main" val="272436064"/>
                    </a:ext>
                  </a:extLst>
                </a:gridCol>
              </a:tblGrid>
              <a:tr h="37969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3797414"/>
                  </a:ext>
                </a:extLst>
              </a:tr>
              <a:tr h="3551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70336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056718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случаев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513518"/>
                  </a:ext>
                </a:extLst>
              </a:tr>
              <a:tr h="4476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5964188"/>
                  </a:ext>
                </a:extLst>
              </a:tr>
              <a:tr h="10374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1070342"/>
                  </a:ext>
                </a:extLst>
              </a:tr>
              <a:tr h="595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 в возрасте от 18 до 22 лет включительно, реализовавших жилищный сертификат и единовременную социальную выплату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3748410"/>
                  </a:ext>
                </a:extLst>
              </a:tr>
            </a:tbl>
          </a:graphicData>
        </a:graphic>
      </p:graphicFrame>
      <p:pic>
        <p:nvPicPr>
          <p:cNvPr id="8196" name="Picture 4">
            <a:extLst>
              <a:ext uri="{FF2B5EF4-FFF2-40B4-BE49-F238E27FC236}">
                <a16:creationId xmlns:a16="http://schemas.microsoft.com/office/drawing/2014/main" id="{809EF7BE-5F9F-4FFD-A021-F546D9FD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5819775"/>
            <a:ext cx="3638551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57DCBDF1-61BB-4B66-84A4-BCA18942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5848350"/>
            <a:ext cx="332422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CC37D2E-38A0-4748-B619-07BE2E383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300"/>
            <a:ext cx="2990850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87388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0943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2141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58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7704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613036"/>
              </p:ext>
            </p:extLst>
          </p:nvPr>
        </p:nvGraphicFramePr>
        <p:xfrm>
          <a:off x="-9052" y="1314450"/>
          <a:ext cx="9915052" cy="102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532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494520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инженерной инфраструктуры,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отрасли обращения с отходами</a:t>
                      </a:r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27E052E-74EA-46DA-ACBD-976C1DC25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486655"/>
              </p:ext>
            </p:extLst>
          </p:nvPr>
        </p:nvGraphicFramePr>
        <p:xfrm>
          <a:off x="2" y="2346208"/>
          <a:ext cx="9905998" cy="3173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127326594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940490547"/>
                    </a:ext>
                  </a:extLst>
                </a:gridCol>
                <a:gridCol w="873456">
                  <a:extLst>
                    <a:ext uri="{9D8B030D-6E8A-4147-A177-3AD203B41FA5}">
                      <a16:colId xmlns:a16="http://schemas.microsoft.com/office/drawing/2014/main" val="2008078969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1101656707"/>
                    </a:ext>
                  </a:extLst>
                </a:gridCol>
                <a:gridCol w="675564">
                  <a:extLst>
                    <a:ext uri="{9D8B030D-6E8A-4147-A177-3AD203B41FA5}">
                      <a16:colId xmlns:a16="http://schemas.microsoft.com/office/drawing/2014/main" val="2450290638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394258737"/>
                    </a:ext>
                  </a:extLst>
                </a:gridCol>
                <a:gridCol w="581023">
                  <a:extLst>
                    <a:ext uri="{9D8B030D-6E8A-4147-A177-3AD203B41FA5}">
                      <a16:colId xmlns:a16="http://schemas.microsoft.com/office/drawing/2014/main" val="3163580783"/>
                    </a:ext>
                  </a:extLst>
                </a:gridCol>
              </a:tblGrid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9182339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построенных и реконструированных (модернизированных, технически перевооруженных) сетей теплоснабжения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Погонный метр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6 830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0917817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859773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6942840"/>
                  </a:ext>
                </a:extLst>
              </a:tr>
              <a:tr h="5419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1231515"/>
                  </a:ext>
                </a:extLst>
              </a:tr>
              <a:tr h="5419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79,81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9502202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Оснащенность многоквартирных домов общедомовыми (коллективными)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1874151"/>
                  </a:ext>
                </a:extLst>
              </a:tr>
              <a:tr h="17967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3965937"/>
                  </a:ext>
                </a:extLst>
              </a:tr>
            </a:tbl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607BBD59-6292-4074-AACC-7B9310242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0690"/>
            <a:ext cx="3017520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F821821-A448-497F-B272-1AD85F40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5497830"/>
            <a:ext cx="2887980" cy="13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ECC8D15-86C2-4F63-A938-235684480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554980"/>
            <a:ext cx="401955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45002" y="8578902"/>
            <a:ext cx="1853333" cy="9570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022037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58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98285"/>
              </p:ext>
            </p:extLst>
          </p:nvPr>
        </p:nvGraphicFramePr>
        <p:xfrm>
          <a:off x="0" y="1301863"/>
          <a:ext cx="9906003" cy="278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9505311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19C0AF-0D2A-4158-A4D0-6C15B66DD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22757"/>
              </p:ext>
            </p:extLst>
          </p:nvPr>
        </p:nvGraphicFramePr>
        <p:xfrm>
          <a:off x="0" y="1596788"/>
          <a:ext cx="9906001" cy="4124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209973959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32976860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142571146"/>
                    </a:ext>
                  </a:extLst>
                </a:gridCol>
                <a:gridCol w="784320">
                  <a:extLst>
                    <a:ext uri="{9D8B030D-6E8A-4147-A177-3AD203B41FA5}">
                      <a16:colId xmlns:a16="http://schemas.microsoft.com/office/drawing/2014/main" val="189609442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389125999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937832307"/>
                    </a:ext>
                  </a:extLst>
                </a:gridCol>
                <a:gridCol w="680114">
                  <a:extLst>
                    <a:ext uri="{9D8B030D-6E8A-4147-A177-3AD203B41FA5}">
                      <a16:colId xmlns:a16="http://schemas.microsoft.com/office/drawing/2014/main" val="832215858"/>
                    </a:ext>
                  </a:extLst>
                </a:gridCol>
              </a:tblGrid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1990904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8273923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1100901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совокупной результативности реализации мероприятий, направленных на развитие конкуренции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2526336"/>
                  </a:ext>
                </a:extLst>
              </a:tr>
              <a:tr h="52946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139790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МСП в расчете на 10 тыс. человек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9200122"/>
                  </a:ext>
                </a:extLst>
              </a:tr>
              <a:tr h="10610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2715625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м.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4085612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общественного 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мест /на 1000 жите­лей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39150953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бытового обслуживания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3092539"/>
                  </a:ext>
                </a:extLst>
              </a:tr>
              <a:tr h="22867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3089447"/>
                  </a:ext>
                </a:extLst>
              </a:tr>
            </a:tbl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D08CD073-378D-4367-AA7B-4E455C5A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060"/>
            <a:ext cx="3234519" cy="1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E752BE4-F1E8-4215-BDBF-E00557CB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70" y="5732060"/>
            <a:ext cx="3314130" cy="12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4F01C1DF-7433-437F-BF4E-A2E53374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19" y="5718412"/>
            <a:ext cx="3357350" cy="113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35426" y="8665346"/>
            <a:ext cx="1867631" cy="11155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9989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373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6765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32819"/>
              </p:ext>
            </p:extLst>
          </p:nvPr>
        </p:nvGraphicFramePr>
        <p:xfrm>
          <a:off x="0" y="1290502"/>
          <a:ext cx="9913544" cy="61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506139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421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имуществом и муниципальными финансами»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BF1260-69BD-48D1-AAC2-715793E32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80781"/>
              </p:ext>
            </p:extLst>
          </p:nvPr>
        </p:nvGraphicFramePr>
        <p:xfrm>
          <a:off x="0" y="1874520"/>
          <a:ext cx="9905999" cy="3648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7342">
                  <a:extLst>
                    <a:ext uri="{9D8B030D-6E8A-4147-A177-3AD203B41FA5}">
                      <a16:colId xmlns:a16="http://schemas.microsoft.com/office/drawing/2014/main" val="407409701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481082208"/>
                    </a:ext>
                  </a:extLst>
                </a:gridCol>
                <a:gridCol w="723333">
                  <a:extLst>
                    <a:ext uri="{9D8B030D-6E8A-4147-A177-3AD203B41FA5}">
                      <a16:colId xmlns:a16="http://schemas.microsoft.com/office/drawing/2014/main" val="530318531"/>
                    </a:ext>
                  </a:extLst>
                </a:gridCol>
                <a:gridCol w="805217">
                  <a:extLst>
                    <a:ext uri="{9D8B030D-6E8A-4147-A177-3AD203B41FA5}">
                      <a16:colId xmlns:a16="http://schemas.microsoft.com/office/drawing/2014/main" val="36244732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413795564"/>
                    </a:ext>
                  </a:extLst>
                </a:gridCol>
                <a:gridCol w="777922">
                  <a:extLst>
                    <a:ext uri="{9D8B030D-6E8A-4147-A177-3AD203B41FA5}">
                      <a16:colId xmlns:a16="http://schemas.microsoft.com/office/drawing/2014/main" val="4017060928"/>
                    </a:ext>
                  </a:extLst>
                </a:gridCol>
                <a:gridCol w="707409">
                  <a:extLst>
                    <a:ext uri="{9D8B030D-6E8A-4147-A177-3AD203B41FA5}">
                      <a16:colId xmlns:a16="http://schemas.microsoft.com/office/drawing/2014/main" val="4266978853"/>
                    </a:ext>
                  </a:extLst>
                </a:gridCol>
              </a:tblGrid>
              <a:tr h="23661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недвижимого имущества, поставленных на ГКУ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255964"/>
                  </a:ext>
                </a:extLst>
              </a:tr>
              <a:tr h="50179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2644676"/>
                  </a:ext>
                </a:extLst>
              </a:tr>
              <a:tr h="33694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1929005"/>
                  </a:ext>
                </a:extLst>
              </a:tr>
              <a:tr h="33694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7252476"/>
                  </a:ext>
                </a:extLst>
              </a:tr>
              <a:tr h="35787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7317947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845137"/>
                  </a:ext>
                </a:extLst>
              </a:tr>
              <a:tr h="2085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7977640"/>
                  </a:ext>
                </a:extLst>
              </a:tr>
              <a:tr h="2085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использования земель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808233"/>
                  </a:ext>
                </a:extLst>
              </a:tr>
              <a:tr h="33357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незарегистрированных объектов недвижимого имущества, вовлеченных в налоговый оборот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3089463"/>
                  </a:ext>
                </a:extLst>
              </a:tr>
              <a:tr h="1619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земельного налога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3517816"/>
                  </a:ext>
                </a:extLst>
              </a:tr>
              <a:tr h="3170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на Инвестиционном портале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110991"/>
                  </a:ext>
                </a:extLst>
              </a:tr>
              <a:tr h="31134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деятельности(оказание услуг) муниципальных органов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2832520"/>
                  </a:ext>
                </a:extLst>
              </a:tr>
            </a:tbl>
          </a:graphicData>
        </a:graphic>
      </p:graphicFrame>
      <p:pic>
        <p:nvPicPr>
          <p:cNvPr id="11268" name="Picture 4">
            <a:extLst>
              <a:ext uri="{FF2B5EF4-FFF2-40B4-BE49-F238E27FC236}">
                <a16:creationId xmlns:a16="http://schemas.microsoft.com/office/drawing/2014/main" id="{DE308B2E-016E-471B-937D-BA109E1B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5581934"/>
            <a:ext cx="3928280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061CA9E-5411-4E03-BF63-6038EB66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2"/>
            <a:ext cx="2879678" cy="12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60233A54-C7EC-49FE-A04B-9976B539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94" y="5581934"/>
            <a:ext cx="3119651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5521" y="7985760"/>
            <a:ext cx="153102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25524"/>
              </p:ext>
            </p:extLst>
          </p:nvPr>
        </p:nvGraphicFramePr>
        <p:xfrm>
          <a:off x="0" y="435006"/>
          <a:ext cx="9895438" cy="84134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614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9442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6817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423815"/>
              </p:ext>
            </p:extLst>
          </p:nvPr>
        </p:nvGraphicFramePr>
        <p:xfrm>
          <a:off x="1506" y="1276350"/>
          <a:ext cx="9904494" cy="1509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436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49505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1509386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A1980C4-805C-49C8-8A2E-37608622C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93633"/>
              </p:ext>
            </p:extLst>
          </p:nvPr>
        </p:nvGraphicFramePr>
        <p:xfrm>
          <a:off x="0" y="2221054"/>
          <a:ext cx="9906000" cy="3227293"/>
        </p:xfrm>
        <a:graphic>
          <a:graphicData uri="http://schemas.openxmlformats.org/drawingml/2006/table">
            <a:tbl>
              <a:tblPr/>
              <a:tblGrid>
                <a:gridCol w="5429250">
                  <a:extLst>
                    <a:ext uri="{9D8B030D-6E8A-4147-A177-3AD203B41FA5}">
                      <a16:colId xmlns:a16="http://schemas.microsoft.com/office/drawing/2014/main" val="9025939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514506667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43628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3611226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88264245"/>
                    </a:ext>
                  </a:extLst>
                </a:gridCol>
                <a:gridCol w="771809">
                  <a:extLst>
                    <a:ext uri="{9D8B030D-6E8A-4147-A177-3AD203B41FA5}">
                      <a16:colId xmlns:a16="http://schemas.microsoft.com/office/drawing/2014/main" val="555175865"/>
                    </a:ext>
                  </a:extLst>
                </a:gridCol>
                <a:gridCol w="666466">
                  <a:extLst>
                    <a:ext uri="{9D8B030D-6E8A-4147-A177-3AD203B41FA5}">
                      <a16:colId xmlns:a16="http://schemas.microsoft.com/office/drawing/2014/main" val="4192261797"/>
                    </a:ext>
                  </a:extLst>
                </a:gridCol>
              </a:tblGrid>
              <a:tr h="4393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25862242"/>
                  </a:ext>
                </a:extLst>
              </a:tr>
              <a:tr h="48169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8433268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3220842"/>
                  </a:ext>
                </a:extLst>
              </a:tr>
              <a:tr h="8898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муниципальных учреждений в добровольческую (волонтерскую) деятельность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0,007858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7774254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230,67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253,66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279,02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306,92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430331"/>
                  </a:ext>
                </a:extLst>
              </a:tr>
              <a:tr h="5373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2827018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5DBB75A0-9EB8-4698-A200-7DF4CCD3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7824"/>
            <a:ext cx="2838449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4C8D212-7BC9-455D-8D18-82908D28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5495925"/>
            <a:ext cx="3641679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C6D00896-ADFC-4877-A4F1-D4C83AF7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476874"/>
            <a:ext cx="3699539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8040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299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86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579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07262"/>
              </p:ext>
            </p:extLst>
          </p:nvPr>
        </p:nvGraphicFramePr>
        <p:xfrm>
          <a:off x="0" y="1356189"/>
          <a:ext cx="9905999" cy="900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6237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 функционирование дорожно-транспортного комплекса»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4DC0AFC-5932-465C-A224-123120663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91939"/>
              </p:ext>
            </p:extLst>
          </p:nvPr>
        </p:nvGraphicFramePr>
        <p:xfrm>
          <a:off x="0" y="2251881"/>
          <a:ext cx="9905997" cy="2507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3821">
                  <a:extLst>
                    <a:ext uri="{9D8B030D-6E8A-4147-A177-3AD203B41FA5}">
                      <a16:colId xmlns:a16="http://schemas.microsoft.com/office/drawing/2014/main" val="1753839639"/>
                    </a:ext>
                  </a:extLst>
                </a:gridCol>
                <a:gridCol w="851279">
                  <a:extLst>
                    <a:ext uri="{9D8B030D-6E8A-4147-A177-3AD203B41FA5}">
                      <a16:colId xmlns:a16="http://schemas.microsoft.com/office/drawing/2014/main" val="4015062052"/>
                    </a:ext>
                  </a:extLst>
                </a:gridCol>
                <a:gridCol w="745509">
                  <a:extLst>
                    <a:ext uri="{9D8B030D-6E8A-4147-A177-3AD203B41FA5}">
                      <a16:colId xmlns:a16="http://schemas.microsoft.com/office/drawing/2014/main" val="949137726"/>
                    </a:ext>
                  </a:extLst>
                </a:gridCol>
                <a:gridCol w="797541">
                  <a:extLst>
                    <a:ext uri="{9D8B030D-6E8A-4147-A177-3AD203B41FA5}">
                      <a16:colId xmlns:a16="http://schemas.microsoft.com/office/drawing/2014/main" val="69154275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1869311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456792738"/>
                    </a:ext>
                  </a:extLst>
                </a:gridCol>
                <a:gridCol w="600072">
                  <a:extLst>
                    <a:ext uri="{9D8B030D-6E8A-4147-A177-3AD203B41FA5}">
                      <a16:colId xmlns:a16="http://schemas.microsoft.com/office/drawing/2014/main" val="1443229963"/>
                    </a:ext>
                  </a:extLst>
                </a:gridCol>
              </a:tblGrid>
              <a:tr h="54220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423543"/>
                  </a:ext>
                </a:extLst>
              </a:tr>
              <a:tr h="62452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0786441"/>
                  </a:ext>
                </a:extLst>
              </a:tr>
              <a:tr h="2807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9684173"/>
                  </a:ext>
                </a:extLst>
              </a:tr>
              <a:tr h="59892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выполнения транспортной работы автомобильным транспортом в соответствии с заключенными муниципальными контрактами и договорами на выполнение работ по перевозке пассажиров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2152530"/>
                  </a:ext>
                </a:extLst>
              </a:tr>
              <a:tr h="4607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56 405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101 896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85 394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796920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E46FCD3-926D-4C33-9052-D27EEC5B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9426"/>
            <a:ext cx="4858603" cy="20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BFA9C9-0E41-4159-9FE7-1FFE5BF1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02" y="4769427"/>
            <a:ext cx="5047398" cy="20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январь-май</a:t>
            </a: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 за предыдущий год. Готовится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отчет выносится 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текущего года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275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58601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156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36489"/>
              </p:ext>
            </p:extLst>
          </p:nvPr>
        </p:nvGraphicFramePr>
        <p:xfrm>
          <a:off x="0" y="1355330"/>
          <a:ext cx="9906001" cy="5523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8784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2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7205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104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9507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1611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8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71219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63765"/>
              </p:ext>
            </p:extLst>
          </p:nvPr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6344"/>
              </p:ext>
            </p:extLst>
          </p:nvPr>
        </p:nvGraphicFramePr>
        <p:xfrm>
          <a:off x="0" y="2033516"/>
          <a:ext cx="9905999" cy="4824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59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569763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736523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4161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 в МФЦ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9251508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375719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386790"/>
                  </a:ext>
                </a:extLst>
              </a:tr>
              <a:tr h="15099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98420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64686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юридически значимого электронного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211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06846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773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960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00215"/>
              </p:ext>
            </p:extLst>
          </p:nvPr>
        </p:nvGraphicFramePr>
        <p:xfrm>
          <a:off x="0" y="2019870"/>
          <a:ext cx="9906000" cy="3733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60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73898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591796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7466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4899972"/>
                  </a:ext>
                </a:extLst>
              </a:tr>
              <a:tr h="93225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0708392"/>
                  </a:ext>
                </a:extLst>
              </a:tr>
              <a:tr h="11178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Быстро/качественно решаем - Доля сообщений, отправленных на портал «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699688"/>
                  </a:ext>
                </a:extLst>
              </a:tr>
              <a:tr h="3754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0429447"/>
                  </a:ext>
                </a:extLst>
              </a:tr>
              <a:tr h="56106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домохозяйств, которым обеспечена возможность фиксированного широкополосного доступа к информационно-телекоммуникационной сети «Интернет»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6683865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2AED7FB2-FFD4-49E8-ACC4-574962FB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30" y="5777345"/>
            <a:ext cx="3382369" cy="10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CB6CE66-3678-438E-846E-C0134702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777345"/>
            <a:ext cx="3061648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DA0FF45-18B4-4A4A-8452-665C7904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36" y="5787735"/>
            <a:ext cx="3518137" cy="10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6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881007"/>
              </p:ext>
            </p:extLst>
          </p:nvPr>
        </p:nvGraphicFramePr>
        <p:xfrm>
          <a:off x="9054" y="398792"/>
          <a:ext cx="9895110" cy="844051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6633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284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59684"/>
              </p:ext>
            </p:extLst>
          </p:nvPr>
        </p:nvGraphicFramePr>
        <p:xfrm>
          <a:off x="1" y="1253448"/>
          <a:ext cx="9906000" cy="930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55625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9301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и градостроительство»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8C6C9B2-7E25-4729-BB09-5EBF484D1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82918"/>
              </p:ext>
            </p:extLst>
          </p:nvPr>
        </p:nvGraphicFramePr>
        <p:xfrm>
          <a:off x="0" y="2169994"/>
          <a:ext cx="9906000" cy="221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9355">
                  <a:extLst>
                    <a:ext uri="{9D8B030D-6E8A-4147-A177-3AD203B41FA5}">
                      <a16:colId xmlns:a16="http://schemas.microsoft.com/office/drawing/2014/main" val="3653383434"/>
                    </a:ext>
                  </a:extLst>
                </a:gridCol>
                <a:gridCol w="660495">
                  <a:extLst>
                    <a:ext uri="{9D8B030D-6E8A-4147-A177-3AD203B41FA5}">
                      <a16:colId xmlns:a16="http://schemas.microsoft.com/office/drawing/2014/main" val="271665837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387110644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511596503"/>
                    </a:ext>
                  </a:extLst>
                </a:gridCol>
                <a:gridCol w="655772">
                  <a:extLst>
                    <a:ext uri="{9D8B030D-6E8A-4147-A177-3AD203B41FA5}">
                      <a16:colId xmlns:a16="http://schemas.microsoft.com/office/drawing/2014/main" val="3442626943"/>
                    </a:ext>
                  </a:extLst>
                </a:gridCol>
                <a:gridCol w="600082">
                  <a:extLst>
                    <a:ext uri="{9D8B030D-6E8A-4147-A177-3AD203B41FA5}">
                      <a16:colId xmlns:a16="http://schemas.microsoft.com/office/drawing/2014/main" val="1124440351"/>
                    </a:ext>
                  </a:extLst>
                </a:gridCol>
                <a:gridCol w="639621">
                  <a:extLst>
                    <a:ext uri="{9D8B030D-6E8A-4147-A177-3AD203B41FA5}">
                      <a16:colId xmlns:a16="http://schemas.microsoft.com/office/drawing/2014/main" val="2589755026"/>
                    </a:ext>
                  </a:extLst>
                </a:gridCol>
              </a:tblGrid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3572320"/>
                  </a:ext>
                </a:extLst>
              </a:tr>
              <a:tr h="11013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68166043"/>
                  </a:ext>
                </a:extLst>
              </a:tr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7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8215365"/>
                  </a:ext>
                </a:extLst>
              </a:tr>
            </a:tbl>
          </a:graphicData>
        </a:graphic>
      </p:graphicFrame>
      <p:pic>
        <p:nvPicPr>
          <p:cNvPr id="5124" name="Picture 4">
            <a:extLst>
              <a:ext uri="{FF2B5EF4-FFF2-40B4-BE49-F238E27FC236}">
                <a16:creationId xmlns:a16="http://schemas.microsoft.com/office/drawing/2014/main" id="{E0957E9F-9E82-4D75-8B1D-0415B8BE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4" y="4389120"/>
            <a:ext cx="5008727" cy="24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AAA8D24-5A50-47CA-9578-49137F21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00550"/>
            <a:ext cx="4913195" cy="24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43354"/>
              </p:ext>
            </p:extLst>
          </p:nvPr>
        </p:nvGraphicFramePr>
        <p:xfrm>
          <a:off x="9054" y="398792"/>
          <a:ext cx="9896946" cy="844051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6417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360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706181"/>
              </p:ext>
            </p:extLst>
          </p:nvPr>
        </p:nvGraphicFramePr>
        <p:xfrm>
          <a:off x="0" y="1253450"/>
          <a:ext cx="9906001" cy="5728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4638397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887105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25038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64559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816591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76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40969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светильников наружного освещения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0484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9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шкафов управления наружным освещением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освещенности территорий общественного пользования вне пределов городской черты на конец года, не менее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554342">
                <a:tc gridSpan="2">
                  <a:txBody>
                    <a:bodyPr/>
                    <a:lstStyle/>
                    <a:p>
                      <a:pPr marL="457200" marR="0" lvl="1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Уровень освещенности территорий общественного пользования  в пределах городской черты на конец года, не менее</a:t>
                      </a:r>
                    </a:p>
                    <a:p>
                      <a:pPr lvl="1"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669719"/>
                  </a:ext>
                </a:extLst>
              </a:tr>
              <a:tr h="57196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99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 игровых площадок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2870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95088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1607 105,7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28126"/>
              </p:ext>
            </p:extLst>
          </p:nvPr>
        </p:nvGraphicFramePr>
        <p:xfrm>
          <a:off x="9054" y="398792"/>
          <a:ext cx="9896946" cy="844051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947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67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076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03634"/>
              </p:ext>
            </p:extLst>
          </p:nvPr>
        </p:nvGraphicFramePr>
        <p:xfrm>
          <a:off x="-1" y="1253448"/>
          <a:ext cx="9906000" cy="634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729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69271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4FDB9C1-FC20-4CCC-834D-59DEF79CF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868115"/>
              </p:ext>
            </p:extLst>
          </p:nvPr>
        </p:nvGraphicFramePr>
        <p:xfrm>
          <a:off x="0" y="1873182"/>
          <a:ext cx="9906001" cy="2386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3003">
                  <a:extLst>
                    <a:ext uri="{9D8B030D-6E8A-4147-A177-3AD203B41FA5}">
                      <a16:colId xmlns:a16="http://schemas.microsoft.com/office/drawing/2014/main" val="2458128676"/>
                    </a:ext>
                  </a:extLst>
                </a:gridCol>
                <a:gridCol w="723047">
                  <a:extLst>
                    <a:ext uri="{9D8B030D-6E8A-4147-A177-3AD203B41FA5}">
                      <a16:colId xmlns:a16="http://schemas.microsoft.com/office/drawing/2014/main" val="2926402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338210749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3761894255"/>
                    </a:ext>
                  </a:extLst>
                </a:gridCol>
                <a:gridCol w="597090">
                  <a:extLst>
                    <a:ext uri="{9D8B030D-6E8A-4147-A177-3AD203B41FA5}">
                      <a16:colId xmlns:a16="http://schemas.microsoft.com/office/drawing/2014/main" val="3327252397"/>
                    </a:ext>
                  </a:extLst>
                </a:gridCol>
                <a:gridCol w="655092">
                  <a:extLst>
                    <a:ext uri="{9D8B030D-6E8A-4147-A177-3AD203B41FA5}">
                      <a16:colId xmlns:a16="http://schemas.microsoft.com/office/drawing/2014/main" val="80077631"/>
                    </a:ext>
                  </a:extLst>
                </a:gridCol>
                <a:gridCol w="652819">
                  <a:extLst>
                    <a:ext uri="{9D8B030D-6E8A-4147-A177-3AD203B41FA5}">
                      <a16:colId xmlns:a16="http://schemas.microsoft.com/office/drawing/2014/main" val="3107857711"/>
                    </a:ext>
                  </a:extLst>
                </a:gridCol>
              </a:tblGrid>
              <a:tr h="5472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1414158"/>
                  </a:ext>
                </a:extLst>
              </a:tr>
              <a:tr h="851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1785754"/>
                  </a:ext>
                </a:extLst>
              </a:tr>
              <a:tr h="98009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детских, игровых площадок, установленных ранее с привлечением средств бюджета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8421424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CBCFE716-B48D-4C09-9A26-C0B43B8D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77" y="4274544"/>
            <a:ext cx="4827224" cy="25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2D13199-46F1-480A-9BB3-D71F0781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73626"/>
            <a:ext cx="5089794" cy="25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283682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319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14681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и капитальный ремонт объектов социальной инфраструктуры»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7380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AC132332-ECCE-4E07-80FB-8CDC814CB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036297"/>
              </p:ext>
            </p:extLst>
          </p:nvPr>
        </p:nvGraphicFramePr>
        <p:xfrm>
          <a:off x="0" y="2101756"/>
          <a:ext cx="9906000" cy="68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406055409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24208379"/>
                    </a:ext>
                  </a:extLst>
                </a:gridCol>
                <a:gridCol w="764275">
                  <a:extLst>
                    <a:ext uri="{9D8B030D-6E8A-4147-A177-3AD203B41FA5}">
                      <a16:colId xmlns:a16="http://schemas.microsoft.com/office/drawing/2014/main" val="4093013536"/>
                    </a:ext>
                  </a:extLst>
                </a:gridCol>
                <a:gridCol w="723331">
                  <a:extLst>
                    <a:ext uri="{9D8B030D-6E8A-4147-A177-3AD203B41FA5}">
                      <a16:colId xmlns:a16="http://schemas.microsoft.com/office/drawing/2014/main" val="368017964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166507171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3868570717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1472326032"/>
                    </a:ext>
                  </a:extLst>
                </a:gridCol>
              </a:tblGrid>
              <a:tr h="68238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введенных в эксплуатацию объектов  образования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Единца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3136802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7C9320B3-8368-4779-86CE-51E8F8BD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791"/>
            <a:ext cx="9906000" cy="40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0734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67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01033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граждан из аварийного жилищного фонда»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07482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58BEB1B-80B1-45CE-8395-BBE29F78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08327"/>
              </p:ext>
            </p:extLst>
          </p:nvPr>
        </p:nvGraphicFramePr>
        <p:xfrm>
          <a:off x="0" y="2101756"/>
          <a:ext cx="9906000" cy="2091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3091820719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662107662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1199929528"/>
                    </a:ext>
                  </a:extLst>
                </a:gridCol>
                <a:gridCol w="750627">
                  <a:extLst>
                    <a:ext uri="{9D8B030D-6E8A-4147-A177-3AD203B41FA5}">
                      <a16:colId xmlns:a16="http://schemas.microsoft.com/office/drawing/2014/main" val="2799810684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41737292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536276334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737886106"/>
                    </a:ext>
                  </a:extLst>
                </a:gridCol>
              </a:tblGrid>
              <a:tr h="5311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2975783"/>
                  </a:ext>
                </a:extLst>
              </a:tr>
              <a:tr h="35692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0191051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073010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455026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272D8390-78BC-4A59-A17C-477A9FB3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0" y="4200525"/>
            <a:ext cx="478809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DC235B-78B4-4664-A2D2-D9B8E482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10050"/>
            <a:ext cx="5117909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59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28355"/>
              </p:ext>
            </p:extLst>
          </p:nvPr>
        </p:nvGraphicFramePr>
        <p:xfrm>
          <a:off x="0" y="1085849"/>
          <a:ext cx="9905999" cy="583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50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81227">
                  <a:extLst>
                    <a:ext uri="{9D8B030D-6E8A-4147-A177-3AD203B41FA5}">
                      <a16:colId xmlns:a16="http://schemas.microsoft.com/office/drawing/2014/main" val="3257757684"/>
                    </a:ext>
                  </a:extLst>
                </a:gridCol>
                <a:gridCol w="1774737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782251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935630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723283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782867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740658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870796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</a:tblGrid>
              <a:tr h="4456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1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07500">
                <a:tc gridSpan="9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4659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Подвоз обучающихся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месту обучения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муниципальные общеобразовательные организации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Талдомском городском округе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                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0" y="4470400"/>
            <a:ext cx="4030980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2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701084"/>
              </p:ext>
            </p:extLst>
          </p:nvPr>
        </p:nvGraphicFramePr>
        <p:xfrm>
          <a:off x="0" y="1117599"/>
          <a:ext cx="9909192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65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68700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884565">
                  <a:extLst>
                    <a:ext uri="{9D8B030D-6E8A-4147-A177-3AD203B41FA5}">
                      <a16:colId xmlns:a16="http://schemas.microsoft.com/office/drawing/2014/main" val="1345688147"/>
                    </a:ext>
                  </a:extLst>
                </a:gridCol>
                <a:gridCol w="840681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17693">
                  <a:extLst>
                    <a:ext uri="{9D8B030D-6E8A-4147-A177-3AD203B41FA5}">
                      <a16:colId xmlns:a16="http://schemas.microsoft.com/office/drawing/2014/main" val="3653674977"/>
                    </a:ext>
                  </a:extLst>
                </a:gridCol>
                <a:gridCol w="848217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744779">
                  <a:extLst>
                    <a:ext uri="{9D8B030D-6E8A-4147-A177-3AD203B41FA5}">
                      <a16:colId xmlns:a16="http://schemas.microsoft.com/office/drawing/2014/main" val="113597021"/>
                    </a:ext>
                  </a:extLst>
                </a:gridCol>
                <a:gridCol w="77860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362004200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9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части родительской платы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 Талдомского городского округа,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8 725,0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0" y="4508500"/>
            <a:ext cx="3938269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27216</TotalTime>
  <Words>25967</Words>
  <Application>Microsoft Office PowerPoint</Application>
  <PresentationFormat>Лист A4 (210x297 мм)</PresentationFormat>
  <Paragraphs>6359</Paragraphs>
  <Slides>116</Slides>
  <Notes>99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25" baseType="lpstr">
      <vt:lpstr>Arial</vt:lpstr>
      <vt:lpstr>Calibri</vt:lpstr>
      <vt:lpstr>Century Gothic</vt:lpstr>
      <vt:lpstr>Courier New</vt:lpstr>
      <vt:lpstr>Times New Roman</vt:lpstr>
      <vt:lpstr>Wingdings</vt:lpstr>
      <vt:lpstr>Wingdings 3</vt:lpstr>
      <vt:lpstr>Сектор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2025 году – 376 175,020 тыс. руб.----------------------------------------------------------     17,77 %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2026 году – 29 808,150 тыс. руб. ------------------------------------------------------------ 1,28%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2027 году – 17 763,690 тыс. руб.   ------------------------------------------------------------  0,70%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3936</cp:revision>
  <cp:lastPrinted>2025-02-28T07:56:28Z</cp:lastPrinted>
  <dcterms:modified xsi:type="dcterms:W3CDTF">2025-04-01T08:19:08Z</dcterms:modified>
</cp:coreProperties>
</file>