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svg" ContentType="image/sv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wdp" ContentType="image/vnd.ms-photo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3" r:id="rId1"/>
  </p:sldMasterIdLst>
  <p:notesMasterIdLst>
    <p:notesMasterId r:id="rId8"/>
  </p:notesMasterIdLst>
  <p:handoutMasterIdLst>
    <p:handoutMasterId r:id="rId9"/>
  </p:handoutMasterIdLst>
  <p:sldIdLst>
    <p:sldId id="256" r:id="rId2"/>
    <p:sldId id="269" r:id="rId3"/>
    <p:sldId id="268" r:id="rId4"/>
    <p:sldId id="270" r:id="rId5"/>
    <p:sldId id="271" r:id="rId6"/>
    <p:sldId id="266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00"/>
    <a:srgbClr val="69B342"/>
    <a:srgbClr val="55A83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 autoAdjust="0"/>
  </p:normalViewPr>
  <p:slideViewPr>
    <p:cSldViewPr showGuides="1">
      <p:cViewPr varScale="1">
        <p:scale>
          <a:sx n="110" d="100"/>
          <a:sy n="110" d="100"/>
        </p:scale>
        <p:origin x="-594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46080363" cy="4608036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74FC1C-3B29-4928-890F-7E77C99E2200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A00EDB-4284-4A80-B84C-32A2FB55A2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7182245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F6E31B-0451-4078-8C51-4B076E2F0363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8BAF0B-BFE0-4E18-8A29-B336F9BCBF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4076350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BAF0B-BFE0-4E18-8A29-B336F9BCBF83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324204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BAF0B-BFE0-4E18-8A29-B336F9BCBF83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100816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BAF0B-BFE0-4E18-8A29-B336F9BCBF83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99374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ealanalytics.com/templates/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ealanalytics.com/templates/" TargetMode="Externa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BLANK - no top ba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1225485"/>
          </a:xfrm>
          <a:prstGeom prst="rect">
            <a:avLst/>
          </a:prstGeom>
          <a:solidFill>
            <a:srgbClr val="0074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080636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Рисунок 7">
            <a:extLst>
              <a:ext uri="{FF2B5EF4-FFF2-40B4-BE49-F238E27FC236}">
                <a16:creationId xmlns="" xmlns:a16="http://schemas.microsoft.com/office/drawing/2014/main" id="{848B91CB-D8C9-4DA9-8CED-26CE57EE341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626000" y="594000"/>
            <a:ext cx="4140000" cy="5714999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Заголовок 9">
            <a:extLst>
              <a:ext uri="{FF2B5EF4-FFF2-40B4-BE49-F238E27FC236}">
                <a16:creationId xmlns="" xmlns:a16="http://schemas.microsoft.com/office/drawing/2014/main" id="{7B65CF81-B173-4646-A374-B2745ECC3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8501" y="594001"/>
            <a:ext cx="6525000" cy="855000"/>
          </a:xfrm>
        </p:spPr>
        <p:txBody>
          <a:bodyPr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2" name="Текст 11">
            <a:extLst>
              <a:ext uri="{FF2B5EF4-FFF2-40B4-BE49-F238E27FC236}">
                <a16:creationId xmlns="" xmlns:a16="http://schemas.microsoft.com/office/drawing/2014/main" id="{71819EB9-C582-4395-9B13-E428103A360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98501" y="1764001"/>
            <a:ext cx="6525000" cy="1685564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7" name="Рисунок 7">
            <a:extLst>
              <a:ext uri="{FF2B5EF4-FFF2-40B4-BE49-F238E27FC236}">
                <a16:creationId xmlns="" xmlns:a16="http://schemas.microsoft.com/office/drawing/2014/main" id="{44A2944D-4376-4EA8-B7C1-B1C6B47FD31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566001" y="4079565"/>
            <a:ext cx="4140000" cy="2544434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15439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BA73233B-0705-4E94-AE39-0FCF7FAB804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6CB4-3EC1-4CF1-BDF9-8FB1FCC6B65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TextBox 8">
            <a:hlinkClick r:id="rId3"/>
            <a:extLst>
              <a:ext uri="{FF2B5EF4-FFF2-40B4-BE49-F238E27FC236}">
                <a16:creationId xmlns="" xmlns:a16="http://schemas.microsoft.com/office/drawing/2014/main" id="{011B0CED-3A92-43B0-A3DE-C37B6408D9DB}"/>
              </a:ext>
            </a:extLst>
          </p:cNvPr>
          <p:cNvSpPr txBox="1"/>
          <p:nvPr/>
        </p:nvSpPr>
        <p:spPr>
          <a:xfrm>
            <a:off x="329642" y="4267687"/>
            <a:ext cx="2664879" cy="329343"/>
          </a:xfrm>
          <a:prstGeom prst="roundRect">
            <a:avLst>
              <a:gd name="adj" fmla="val 50000"/>
            </a:avLst>
          </a:prstGeom>
          <a:solidFill>
            <a:srgbClr val="00B0F0"/>
          </a:solidFill>
          <a:ln w="19050">
            <a:solidFill>
              <a:schemeClr val="tx1"/>
            </a:solidFill>
          </a:ln>
        </p:spPr>
        <p:txBody>
          <a:bodyPr wrap="square" lIns="0" rIns="0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Neal Creative  | click &amp; 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Learn more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0BEF3013-858C-4FFF-B19A-1F10A879C4E8}"/>
              </a:ext>
            </a:extLst>
          </p:cNvPr>
          <p:cNvSpPr txBox="1"/>
          <p:nvPr/>
        </p:nvSpPr>
        <p:spPr>
          <a:xfrm>
            <a:off x="177800" y="6435060"/>
            <a:ext cx="10502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>
                    <a:lumMod val="75000"/>
                  </a:schemeClr>
                </a:solidFill>
              </a:rPr>
              <a:t>Neal Creative </a:t>
            </a:r>
            <a:r>
              <a:rPr lang="en-US" sz="1000" baseline="30000" dirty="0">
                <a:solidFill>
                  <a:schemeClr val="bg1">
                    <a:lumMod val="75000"/>
                  </a:schemeClr>
                </a:solidFill>
              </a:rPr>
              <a:t>©</a:t>
            </a:r>
          </a:p>
        </p:txBody>
      </p:sp>
    </p:spTree>
    <p:extLst>
      <p:ext uri="{BB962C8B-B14F-4D97-AF65-F5344CB8AC3E}">
        <p14:creationId xmlns="" xmlns:p14="http://schemas.microsoft.com/office/powerpoint/2010/main" val="222153845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6CB4-3EC1-4CF1-BDF9-8FB1FCC6B65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2000" cy="11480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75747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1CEEE197-7B3D-420C-8D35-83CAE6B361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solidFill>
            <a:schemeClr val="bg1">
              <a:lumMod val="95000"/>
            </a:schemeClr>
          </a:solidFill>
        </p:spPr>
        <p:txBody>
          <a:bodyPr vert="horz" lIns="457200" tIns="45720" rIns="457200" bIns="45720" rtlCol="0" anchor="ctr">
            <a:noAutofit/>
          </a:bodyPr>
          <a:lstStyle>
            <a:lvl1pPr>
              <a:defRPr lang="en-US" sz="3400" spc="160" baseline="0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2062543769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LANK - no top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122548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hlinkClick r:id="rId2"/>
          </p:cNvPr>
          <p:cNvSpPr txBox="1"/>
          <p:nvPr/>
        </p:nvSpPr>
        <p:spPr>
          <a:xfrm>
            <a:off x="9524236" y="6316156"/>
            <a:ext cx="2426464" cy="367873"/>
          </a:xfrm>
          <a:prstGeom prst="roundRect">
            <a:avLst>
              <a:gd name="adj" fmla="val 50000"/>
            </a:avLst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Neal Creative</a:t>
            </a:r>
            <a:r>
              <a:rPr lang="en-US" sz="1100" baseline="0" dirty="0">
                <a:solidFill>
                  <a:schemeClr val="bg1"/>
                </a:solidFill>
              </a:rPr>
              <a:t>  | </a:t>
            </a:r>
            <a:r>
              <a:rPr lang="en-US" sz="1100" b="1" baseline="0" dirty="0">
                <a:solidFill>
                  <a:schemeClr val="bg1"/>
                </a:solidFill>
              </a:rPr>
              <a:t>Learn more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FB34A05A-4AD6-4BC6-B6EA-314331190DB2}"/>
              </a:ext>
            </a:extLst>
          </p:cNvPr>
          <p:cNvSpPr txBox="1"/>
          <p:nvPr/>
        </p:nvSpPr>
        <p:spPr>
          <a:xfrm>
            <a:off x="177800" y="6435060"/>
            <a:ext cx="10502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>
                    <a:lumMod val="75000"/>
                  </a:schemeClr>
                </a:solidFill>
              </a:rPr>
              <a:t>Neal Creative </a:t>
            </a:r>
            <a:r>
              <a:rPr lang="en-US" sz="1000" baseline="30000" dirty="0">
                <a:solidFill>
                  <a:schemeClr val="bg1">
                    <a:lumMod val="75000"/>
                  </a:schemeClr>
                </a:solidFill>
              </a:rPr>
              <a:t>©</a:t>
            </a:r>
          </a:p>
        </p:txBody>
      </p:sp>
    </p:spTree>
    <p:extLst>
      <p:ext uri="{BB962C8B-B14F-4D97-AF65-F5344CB8AC3E}">
        <p14:creationId xmlns="" xmlns:p14="http://schemas.microsoft.com/office/powerpoint/2010/main" val="3226279044"/>
      </p:ext>
    </p:extLst>
  </p:cSld>
  <p:clrMapOvr>
    <a:masterClrMapping/>
  </p:clrMapOvr>
  <p:transition>
    <p:fade/>
  </p:transition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CA75B666-56EB-4BC3-A2DA-3F26BD5CBF9B}"/>
              </a:ext>
            </a:extLst>
          </p:cNvPr>
          <p:cNvSpPr/>
          <p:nvPr userDrawn="1"/>
        </p:nvSpPr>
        <p:spPr>
          <a:xfrm>
            <a:off x="2091000" y="447750"/>
            <a:ext cx="9675000" cy="59625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исунок 7">
            <a:extLst>
              <a:ext uri="{FF2B5EF4-FFF2-40B4-BE49-F238E27FC236}">
                <a16:creationId xmlns="" xmlns:a16="http://schemas.microsoft.com/office/drawing/2014/main" id="{848B91CB-D8C9-4DA9-8CED-26CE57EE341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1000" y="1021555"/>
            <a:ext cx="3420000" cy="4814887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03E73841-EE02-4C80-87BF-07D6556EAF56}"/>
              </a:ext>
            </a:extLst>
          </p:cNvPr>
          <p:cNvSpPr/>
          <p:nvPr userDrawn="1"/>
        </p:nvSpPr>
        <p:spPr>
          <a:xfrm>
            <a:off x="3862862" y="1172162"/>
            <a:ext cx="652675" cy="4320000"/>
          </a:xfrm>
          <a:prstGeom prst="rect">
            <a:avLst/>
          </a:prstGeom>
          <a:pattFill prst="pct5">
            <a:fgClr>
              <a:schemeClr val="bg1"/>
            </a:fgClr>
            <a:bgClr>
              <a:srgbClr val="55A839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оловок 9">
            <a:extLst>
              <a:ext uri="{FF2B5EF4-FFF2-40B4-BE49-F238E27FC236}">
                <a16:creationId xmlns="" xmlns:a16="http://schemas.microsoft.com/office/drawing/2014/main" id="{7B65CF81-B173-4646-A374-B2745ECC3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1000" y="1578587"/>
            <a:ext cx="6525000" cy="1325563"/>
          </a:xfrm>
        </p:spPr>
        <p:txBody>
          <a:bodyPr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2" name="Текст 11">
            <a:extLst>
              <a:ext uri="{FF2B5EF4-FFF2-40B4-BE49-F238E27FC236}">
                <a16:creationId xmlns="" xmlns:a16="http://schemas.microsoft.com/office/drawing/2014/main" id="{71819EB9-C582-4395-9B13-E428103A360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892850" y="3330574"/>
            <a:ext cx="6525000" cy="1325563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="" xmlns:p14="http://schemas.microsoft.com/office/powerpoint/2010/main" val="136342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CA75B666-56EB-4BC3-A2DA-3F26BD5CBF9B}"/>
              </a:ext>
            </a:extLst>
          </p:cNvPr>
          <p:cNvSpPr/>
          <p:nvPr userDrawn="1"/>
        </p:nvSpPr>
        <p:spPr>
          <a:xfrm>
            <a:off x="8031000" y="447747"/>
            <a:ext cx="3735000" cy="59625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исунок 7">
            <a:extLst>
              <a:ext uri="{FF2B5EF4-FFF2-40B4-BE49-F238E27FC236}">
                <a16:creationId xmlns="" xmlns:a16="http://schemas.microsoft.com/office/drawing/2014/main" id="{848B91CB-D8C9-4DA9-8CED-26CE57EE341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98502" y="3654002"/>
            <a:ext cx="6525000" cy="260999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Заголовок 9">
            <a:extLst>
              <a:ext uri="{FF2B5EF4-FFF2-40B4-BE49-F238E27FC236}">
                <a16:creationId xmlns="" xmlns:a16="http://schemas.microsoft.com/office/drawing/2014/main" id="{7B65CF81-B173-4646-A374-B2745ECC3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8501" y="594001"/>
            <a:ext cx="6525000" cy="855000"/>
          </a:xfrm>
        </p:spPr>
        <p:txBody>
          <a:bodyPr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2" name="Текст 11">
            <a:extLst>
              <a:ext uri="{FF2B5EF4-FFF2-40B4-BE49-F238E27FC236}">
                <a16:creationId xmlns="" xmlns:a16="http://schemas.microsoft.com/office/drawing/2014/main" id="{71819EB9-C582-4395-9B13-E428103A360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98501" y="1764001"/>
            <a:ext cx="6525000" cy="1685564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="" xmlns:p14="http://schemas.microsoft.com/office/powerpoint/2010/main" val="2281687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CA75B666-56EB-4BC3-A2DA-3F26BD5CBF9B}"/>
              </a:ext>
            </a:extLst>
          </p:cNvPr>
          <p:cNvSpPr/>
          <p:nvPr userDrawn="1"/>
        </p:nvSpPr>
        <p:spPr>
          <a:xfrm flipH="1">
            <a:off x="0" y="0"/>
            <a:ext cx="2091000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исунок 7">
            <a:extLst>
              <a:ext uri="{FF2B5EF4-FFF2-40B4-BE49-F238E27FC236}">
                <a16:creationId xmlns="" xmlns:a16="http://schemas.microsoft.com/office/drawing/2014/main" id="{848B91CB-D8C9-4DA9-8CED-26CE57EE341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1000" y="369001"/>
            <a:ext cx="4050000" cy="6165000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Текст 11">
            <a:extLst>
              <a:ext uri="{FF2B5EF4-FFF2-40B4-BE49-F238E27FC236}">
                <a16:creationId xmlns="" xmlns:a16="http://schemas.microsoft.com/office/drawing/2014/main" id="{71819EB9-C582-4395-9B13-E428103A360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892850" y="864000"/>
            <a:ext cx="6918150" cy="526500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="" xmlns:p14="http://schemas.microsoft.com/office/powerpoint/2010/main" val="3094070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3B07EE5E-7454-44BB-974A-F0ECC381C2BF}"/>
              </a:ext>
            </a:extLst>
          </p:cNvPr>
          <p:cNvSpPr/>
          <p:nvPr userDrawn="1"/>
        </p:nvSpPr>
        <p:spPr>
          <a:xfrm flipH="1" flipV="1">
            <a:off x="-2" y="-2"/>
            <a:ext cx="12224851" cy="342900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Рисунок 7">
            <a:extLst>
              <a:ext uri="{FF2B5EF4-FFF2-40B4-BE49-F238E27FC236}">
                <a16:creationId xmlns="" xmlns:a16="http://schemas.microsoft.com/office/drawing/2014/main" id="{F1016137-3C71-4CC5-8D39-5B331A8FB39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33724" y="440624"/>
            <a:ext cx="3698551" cy="5868376"/>
          </a:xfrm>
        </p:spPr>
        <p:txBody>
          <a:bodyPr/>
          <a:lstStyle/>
          <a:p>
            <a:endParaRPr lang="ru-RU"/>
          </a:p>
        </p:txBody>
      </p:sp>
      <p:sp>
        <p:nvSpPr>
          <p:cNvPr id="8" name="Текст 11">
            <a:extLst>
              <a:ext uri="{FF2B5EF4-FFF2-40B4-BE49-F238E27FC236}">
                <a16:creationId xmlns="" xmlns:a16="http://schemas.microsoft.com/office/drawing/2014/main" id="{9160C400-2233-4E4D-A368-4290EA142AA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9917" y="1584000"/>
            <a:ext cx="7261501" cy="1685564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1" name="Текст 11">
            <a:extLst>
              <a:ext uri="{FF2B5EF4-FFF2-40B4-BE49-F238E27FC236}">
                <a16:creationId xmlns="" xmlns:a16="http://schemas.microsoft.com/office/drawing/2014/main" id="{754F3962-98E8-4124-9F3B-E312F367A8F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566001" y="3617466"/>
            <a:ext cx="7261501" cy="2691533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42077FD-7CCC-4AC8-9F72-74535704B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6001" y="388935"/>
            <a:ext cx="7275418" cy="1195065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="" xmlns:p14="http://schemas.microsoft.com/office/powerpoint/2010/main" val="2598951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hyperlink" Target="https://presentation-creation.ru/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1050758"/>
          </a:xfrm>
          <a:prstGeom prst="rect">
            <a:avLst/>
          </a:prstGeom>
        </p:spPr>
        <p:txBody>
          <a:bodyPr vert="horz" lIns="457200" tIns="45720" rIns="457200" bIns="45720" rtlCol="0" anchor="ctr">
            <a:no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buNone/>
              <a:tabLst>
                <a:tab pos="10579100" algn="l"/>
              </a:tabLst>
            </a:pPr>
            <a:endParaRPr lang="en-US" sz="3400" b="0" i="0" spc="160" baseline="0">
              <a:gradFill>
                <a:gsLst>
                  <a:gs pos="0">
                    <a:schemeClr val="tx2"/>
                  </a:gs>
                  <a:gs pos="100000">
                    <a:schemeClr val="tx2"/>
                  </a:gs>
                </a:gsLst>
                <a:lin ang="5400000" scaled="1"/>
              </a:gradFill>
              <a:latin typeface="Segoe UI Semibold" panose="020B0702040204020203" pitchFamily="34" charset="0"/>
              <a:ea typeface="+mj-ea"/>
              <a:cs typeface="Segoe UI Semibold" panose="020B0702040204020203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50758"/>
          </a:xfrm>
          <a:prstGeom prst="rect">
            <a:avLst/>
          </a:prstGeom>
        </p:spPr>
        <p:txBody>
          <a:bodyPr vert="horz" lIns="457200" tIns="45720" rIns="457200" bIns="45720" rtlCol="0" anchor="ctr">
            <a:noAutofit/>
          </a:bodyPr>
          <a:lstStyle/>
          <a:p>
            <a:pPr lvl="0"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tabLst>
                <a:tab pos="10579100" algn="l"/>
              </a:tabLst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275347"/>
            <a:ext cx="12192000" cy="1949765"/>
          </a:xfrm>
          <a:prstGeom prst="rect">
            <a:avLst/>
          </a:prstGeom>
        </p:spPr>
        <p:txBody>
          <a:bodyPr vert="horz" lIns="457200" tIns="45720" rIns="457200" bIns="45720" rtlCol="0">
            <a:sp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88115" y="63161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5556CB4-3EC1-4CF1-BDF9-8FB1FCC6B657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2"/>
            <a:extLst>
              <a:ext uri="{FF2B5EF4-FFF2-40B4-BE49-F238E27FC236}">
                <a16:creationId xmlns="" xmlns:a16="http://schemas.microsoft.com/office/drawing/2014/main" id="{04EFABF7-9814-4A5F-B176-1A217D8D1B7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94000" y="367393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071799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tabLst>
          <a:tab pos="10579100" algn="l"/>
        </a:tabLst>
        <a:defRPr lang="en-US" sz="3400" b="0" i="0" kern="1200" spc="160" baseline="0" dirty="0">
          <a:gradFill>
            <a:gsLst>
              <a:gs pos="0">
                <a:schemeClr val="tx2"/>
              </a:gs>
              <a:gs pos="100000">
                <a:schemeClr val="tx2"/>
              </a:gs>
            </a:gsLst>
            <a:lin ang="5400000" scaled="1"/>
          </a:gradFill>
          <a:latin typeface="Segoe UI Semibold" panose="020B0702040204020203" pitchFamily="34" charset="0"/>
          <a:ea typeface="+mj-ea"/>
          <a:cs typeface="Segoe UI Semibold" panose="020B0702040204020203" pitchFamily="34" charset="0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>
              <a:lumMod val="85000"/>
              <a:lumOff val="15000"/>
            </a:schemeClr>
          </a:solidFill>
          <a:latin typeface="+mj-lt"/>
          <a:ea typeface="+mn-ea"/>
          <a:cs typeface="+mn-cs"/>
        </a:defRPr>
      </a:lvl1pPr>
      <a:lvl2pPr marL="0" indent="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2"/>
          </a:solidFill>
          <a:latin typeface="+mj-lt"/>
          <a:ea typeface="+mn-ea"/>
          <a:cs typeface="+mn-cs"/>
        </a:defRPr>
      </a:lvl2pPr>
      <a:lvl3pPr marL="0" indent="0" algn="ctr" defTabSz="914400" rtl="0" eaLnBrk="1" latinLnBrk="0" hangingPunct="1">
        <a:lnSpc>
          <a:spcPct val="90000"/>
        </a:lnSpc>
        <a:spcBef>
          <a:spcPts val="1200"/>
        </a:spcBef>
        <a:spcAft>
          <a:spcPts val="1200"/>
        </a:spcAft>
        <a:buFont typeface="Arial" panose="020B0604020202020204" pitchFamily="34" charset="0"/>
        <a:buNone/>
        <a:defRPr sz="2000" b="1" kern="120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0" indent="0" algn="ctr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None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10" Type="http://schemas.openxmlformats.org/officeDocument/2006/relationships/image" Target="../media/image10.png"/><Relationship Id="rId9" Type="http://schemas.openxmlformats.org/officeDocument/2006/relationships/image" Target="../media/image13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9.png"/><Relationship Id="rId4" Type="http://schemas.openxmlformats.org/officeDocument/2006/relationships/image" Target="../media/image43.svg"/><Relationship Id="rId9" Type="http://schemas.openxmlformats.org/officeDocument/2006/relationships/image" Target="../media/image1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A62C1EF2-BBB6-402D-86F3-2047706AFC24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 l="1070" r="1070"/>
          <a:stretch>
            <a:fillRect/>
          </a:stretch>
        </p:blipFill>
        <p:spPr>
          <a:xfrm>
            <a:off x="786000" y="864000"/>
            <a:ext cx="3735000" cy="5258363"/>
          </a:xfrm>
        </p:spPr>
      </p:pic>
      <p:sp>
        <p:nvSpPr>
          <p:cNvPr id="4" name="Заголовок 3">
            <a:extLst>
              <a:ext uri="{FF2B5EF4-FFF2-40B4-BE49-F238E27FC236}">
                <a16:creationId xmlns="" xmlns:a16="http://schemas.microsoft.com/office/drawing/2014/main" id="{1CCAC8E7-00F3-4768-9169-7C3B37C39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7000" y="909000"/>
            <a:ext cx="8145000" cy="4005000"/>
          </a:xfrm>
        </p:spPr>
        <p:txBody>
          <a:bodyPr>
            <a:no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СУБСИДИЙ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СУБЪЕКТАМ МСП 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муниципальной программы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«ПРЕДПРИНИМАТЕЛЬСТВО»  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  <a:endParaRPr lang="ru-RU" sz="36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64780" y="131963"/>
            <a:ext cx="436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Талдомский городской округ</a:t>
            </a:r>
            <a:endParaRPr lang="ru-RU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000" y="144000"/>
            <a:ext cx="500638" cy="67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044772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24C27C4B-39F8-F94C-B5E6-96455E92FC5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5795" t="22727" r="34801" b="22727"/>
          <a:stretch/>
        </p:blipFill>
        <p:spPr>
          <a:xfrm>
            <a:off x="10011000" y="144000"/>
            <a:ext cx="1770300" cy="184727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2260" y="421610"/>
            <a:ext cx="9360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Общий размер денежных средств, предусмотренных  бюджетом 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</a:p>
          <a:p>
            <a:pPr algn="r"/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рублей</a:t>
            </a:r>
            <a:endParaRPr lang="ru-RU" sz="3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6811FE19-7771-2C41-B484-3B05DCE0053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5298" t="19098" r="35544" b="20879"/>
          <a:stretch/>
        </p:blipFill>
        <p:spPr>
          <a:xfrm>
            <a:off x="2132260" y="2484000"/>
            <a:ext cx="3150000" cy="3647368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5016000" y="2484000"/>
            <a:ext cx="693000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Компенсация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до 50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 от фактических 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затрат.</a:t>
            </a:r>
          </a:p>
          <a:p>
            <a:endParaRPr lang="ru-RU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с 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01.11.2023 года до 30.10.2024 года</a:t>
            </a:r>
          </a:p>
          <a:p>
            <a:endParaRPr lang="ru-RU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Затраты связаны с:</a:t>
            </a:r>
          </a:p>
          <a:p>
            <a:pPr marL="342900" indent="-342900">
              <a:buFontTx/>
              <a:buChar char="-"/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приобретением в собственность Оборудования – стоимость Оборудования, включая затраты на монтаж, сборку, установку, </a:t>
            </a:r>
            <a:r>
              <a:rPr lang="ru-RU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шеф-монтаж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пуско-наладку, предусмотренные договором на приобретение (изготовление) Оборудования;</a:t>
            </a:r>
          </a:p>
          <a:p>
            <a:pPr marL="342900" indent="-342900">
              <a:buFontTx/>
              <a:buChar char="-"/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получением в лизинг Оборудования – первоначальный взнос (аванс), предусмотренный договором лизинга Оборудования</a:t>
            </a: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3242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3">
            <a:extLst>
              <a:ext uri="{FF2B5EF4-FFF2-40B4-BE49-F238E27FC236}">
                <a16:creationId xmlns="" xmlns:a16="http://schemas.microsoft.com/office/drawing/2014/main" id="{F4E60848-69E0-4E2C-AD4F-B3EFCF4E2C0C}"/>
              </a:ext>
            </a:extLst>
          </p:cNvPr>
          <p:cNvSpPr txBox="1">
            <a:spLocks/>
          </p:cNvSpPr>
          <p:nvPr/>
        </p:nvSpPr>
        <p:spPr>
          <a:xfrm>
            <a:off x="8383981" y="504144"/>
            <a:ext cx="3382020" cy="179985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 МСП соответствуют условиям:</a:t>
            </a:r>
          </a:p>
          <a:p>
            <a:pPr marL="0" indent="0">
              <a:buNone/>
            </a:pPr>
            <a:endParaRPr lang="en-US" sz="1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Регистрация в качестве юр. лица или ИП на территории Талдомского г.о.</a:t>
            </a:r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0F5C0DEE-D063-4D04-9493-FEF0FAF0524C}"/>
              </a:ext>
            </a:extLst>
          </p:cNvPr>
          <p:cNvSpPr/>
          <p:nvPr/>
        </p:nvSpPr>
        <p:spPr>
          <a:xfrm>
            <a:off x="7701357" y="1419630"/>
            <a:ext cx="706083" cy="70608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6F4C3827-9ACA-4FB7-A6BD-D5FE7158AF58}"/>
              </a:ext>
            </a:extLst>
          </p:cNvPr>
          <p:cNvSpPr txBox="1"/>
          <p:nvPr/>
        </p:nvSpPr>
        <p:spPr>
          <a:xfrm>
            <a:off x="7744255" y="1482296"/>
            <a:ext cx="601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</a:rPr>
              <a:t>01</a:t>
            </a:r>
          </a:p>
        </p:txBody>
      </p:sp>
      <p:sp>
        <p:nvSpPr>
          <p:cNvPr id="11" name="Текст 3">
            <a:extLst>
              <a:ext uri="{FF2B5EF4-FFF2-40B4-BE49-F238E27FC236}">
                <a16:creationId xmlns="" xmlns:a16="http://schemas.microsoft.com/office/drawing/2014/main" id="{F4BCCF8A-B6D2-43F6-B407-2C3B5182574B}"/>
              </a:ext>
            </a:extLst>
          </p:cNvPr>
          <p:cNvSpPr txBox="1">
            <a:spLocks/>
          </p:cNvSpPr>
          <p:nvPr/>
        </p:nvSpPr>
        <p:spPr>
          <a:xfrm>
            <a:off x="8436000" y="2484000"/>
            <a:ext cx="3494460" cy="124631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в сфере производства товаров (работ, услуг) по видам деятельности: А, В, С, 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D, E, F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H, I, J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Р, 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Q, R, 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классами 71, 75, 95, 96 ОКВЭД, раздел 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код 45.2</a:t>
            </a:r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="" xmlns:a16="http://schemas.microsoft.com/office/drawing/2014/main" id="{AF89CAA8-2111-42D3-BD37-33708FF10070}"/>
              </a:ext>
            </a:extLst>
          </p:cNvPr>
          <p:cNvSpPr/>
          <p:nvPr/>
        </p:nvSpPr>
        <p:spPr>
          <a:xfrm>
            <a:off x="7701357" y="2747552"/>
            <a:ext cx="706083" cy="70608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B5C64586-7BA3-43B6-9DD2-6BAD0527688D}"/>
              </a:ext>
            </a:extLst>
          </p:cNvPr>
          <p:cNvSpPr txBox="1"/>
          <p:nvPr/>
        </p:nvSpPr>
        <p:spPr>
          <a:xfrm>
            <a:off x="7744255" y="2808205"/>
            <a:ext cx="601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</a:rPr>
              <a:t>02</a:t>
            </a:r>
          </a:p>
        </p:txBody>
      </p:sp>
      <p:sp>
        <p:nvSpPr>
          <p:cNvPr id="14" name="Текст 3">
            <a:extLst>
              <a:ext uri="{FF2B5EF4-FFF2-40B4-BE49-F238E27FC236}">
                <a16:creationId xmlns="" xmlns:a16="http://schemas.microsoft.com/office/drawing/2014/main" id="{A101F549-A8B2-4308-BB7F-96219161153F}"/>
              </a:ext>
            </a:extLst>
          </p:cNvPr>
          <p:cNvSpPr txBox="1">
            <a:spLocks/>
          </p:cNvSpPr>
          <p:nvPr/>
        </p:nvSpPr>
        <p:spPr>
          <a:xfrm>
            <a:off x="8436000" y="4014000"/>
            <a:ext cx="3449460" cy="79345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Нет неисполненной обязанности по уплате налогов, подлежащих уплате в соответствии с законодательством РФ о налогах и сборах</a:t>
            </a:r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2AB70EC0-A040-4DEF-AD70-2289995557B4}"/>
              </a:ext>
            </a:extLst>
          </p:cNvPr>
          <p:cNvSpPr/>
          <p:nvPr/>
        </p:nvSpPr>
        <p:spPr>
          <a:xfrm>
            <a:off x="7701357" y="4060314"/>
            <a:ext cx="706083" cy="70608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9CC50DFC-CAB6-4475-A657-5000DE2D3019}"/>
              </a:ext>
            </a:extLst>
          </p:cNvPr>
          <p:cNvSpPr txBox="1"/>
          <p:nvPr/>
        </p:nvSpPr>
        <p:spPr>
          <a:xfrm>
            <a:off x="7761000" y="4104000"/>
            <a:ext cx="601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</a:rPr>
              <a:t>03</a:t>
            </a:r>
          </a:p>
        </p:txBody>
      </p:sp>
      <p:sp>
        <p:nvSpPr>
          <p:cNvPr id="17" name="Текст 3">
            <a:extLst>
              <a:ext uri="{FF2B5EF4-FFF2-40B4-BE49-F238E27FC236}">
                <a16:creationId xmlns="" xmlns:a16="http://schemas.microsoft.com/office/drawing/2014/main" id="{076743B6-3875-438E-8E2F-096C0918F1AF}"/>
              </a:ext>
            </a:extLst>
          </p:cNvPr>
          <p:cNvSpPr txBox="1">
            <a:spLocks/>
          </p:cNvSpPr>
          <p:nvPr/>
        </p:nvSpPr>
        <p:spPr>
          <a:xfrm>
            <a:off x="8406540" y="5132875"/>
            <a:ext cx="3516898" cy="97775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полного пакета документов в соответствии с требованиями Порядка проведения конкурсного отбора</a:t>
            </a:r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CF97C6A0-EF41-4AF5-94FB-952CC4E6E6AB}"/>
              </a:ext>
            </a:extLst>
          </p:cNvPr>
          <p:cNvSpPr/>
          <p:nvPr/>
        </p:nvSpPr>
        <p:spPr>
          <a:xfrm>
            <a:off x="7701357" y="5268715"/>
            <a:ext cx="706083" cy="70608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6BD196BA-1C24-48B1-AC60-A2834EC7E956}"/>
              </a:ext>
            </a:extLst>
          </p:cNvPr>
          <p:cNvSpPr txBox="1"/>
          <p:nvPr/>
        </p:nvSpPr>
        <p:spPr>
          <a:xfrm>
            <a:off x="7753674" y="5329368"/>
            <a:ext cx="601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</a:rPr>
              <a:t>04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94103" y="385813"/>
            <a:ext cx="729689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Мероприятие 02.01 «Частичная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компенсация субъектам малого и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среднего предпринимательства затрат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связанных с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приобретением оборудования»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Подпрограммы III «Развитие малого среднего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предпринимательства» муниципальной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Талдомского городского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округа «Предпринимательство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на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– 2027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годы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1" name="Рисунок 20">
            <a:extLst>
              <a:ext uri="{FF2B5EF4-FFF2-40B4-BE49-F238E27FC236}">
                <a16:creationId xmlns="" xmlns:a16="http://schemas.microsoft.com/office/drawing/2014/main" id="{949CDAF0-0382-9C4C-8FF6-413DD5E8666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8350" t="27975" r="35906" b="28357"/>
          <a:stretch/>
        </p:blipFill>
        <p:spPr>
          <a:xfrm>
            <a:off x="471000" y="3618653"/>
            <a:ext cx="3018510" cy="2880001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980255" y="3053525"/>
            <a:ext cx="3856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конкурса:</a:t>
            </a: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306000" y="3879000"/>
            <a:ext cx="4185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Юридические лица и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индивидуальные предприниматели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зарегистрированные в установленном порядке на территории Талдомского городского округа и осуществляющие деятельность на территории округа.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1180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sz="quarter" idx="14"/>
          </p:nvPr>
        </p:nvSpPr>
        <p:spPr>
          <a:xfrm>
            <a:off x="2406000" y="3699000"/>
            <a:ext cx="9585000" cy="2691533"/>
          </a:xfrm>
        </p:spPr>
        <p:txBody>
          <a:bodyPr>
            <a:normAutofit/>
          </a:bodyPr>
          <a:lstStyle/>
          <a:p>
            <a:pPr marL="457200" indent="-457200">
              <a:buFontTx/>
              <a:buChar char="-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ранее находившегося в эксплуатации;</a:t>
            </a:r>
          </a:p>
          <a:p>
            <a:pPr marL="457200" indent="-457200">
              <a:buFontTx/>
              <a:buChar char="-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дата изготовления (выпуска) которого составляет более 5 лет на дату подачи Заявки;</a:t>
            </a:r>
          </a:p>
          <a:p>
            <a:pPr marL="457200" indent="-457200">
              <a:buFontTx/>
              <a:buChar char="-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предназначенного для осуществления лицом деятельности в соответствии с разделом «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ОКВЭД (за исключением кода 45.2)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76000" y="414000"/>
            <a:ext cx="10395000" cy="24300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возмещаются затраты на приобретение оборудования: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3130D601-7786-B845-9D5E-1D0AFBFEDEC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5718" t="26094" r="33665" b="22501"/>
          <a:stretch/>
        </p:blipFill>
        <p:spPr>
          <a:xfrm>
            <a:off x="291000" y="3834000"/>
            <a:ext cx="2250000" cy="212500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64294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1"/>
          </p:nvPr>
        </p:nvSpPr>
        <p:spPr>
          <a:xfrm>
            <a:off x="156000" y="236804"/>
            <a:ext cx="7785000" cy="1254392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ru-RU" sz="9600" b="1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 проводится в период с 31 октября 2024 г. по 29 ноября 2024 г.</a:t>
            </a:r>
          </a:p>
          <a:p>
            <a:r>
              <a:rPr lang="ru-RU" sz="80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календарных дней </a:t>
            </a:r>
            <a:r>
              <a:rPr lang="ru-RU" sz="80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</a:p>
          <a:p>
            <a:r>
              <a:rPr lang="ru-RU" sz="80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проведения конкурсного отбора.</a:t>
            </a:r>
          </a:p>
        </p:txBody>
      </p:sp>
      <p:pic>
        <p:nvPicPr>
          <p:cNvPr id="10" name="Рисунок 9" descr="Интернет со сплошной заливкой">
            <a:extLst>
              <a:ext uri="{FF2B5EF4-FFF2-40B4-BE49-F238E27FC236}">
                <a16:creationId xmlns="" xmlns:a16="http://schemas.microsoft.com/office/drawing/2014/main" id="{7A3DCAD4-E22A-0148-BB17-BC8481A585A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91000" y="1510714"/>
            <a:ext cx="2169135" cy="216913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631000" y="1956760"/>
            <a:ext cx="5310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«Портал государственных и муниципальных услуг Московской области»</a:t>
            </a:r>
          </a:p>
          <a:p>
            <a:endParaRPr lang="ru-RU" sz="2000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http://uslugi.mosreg.ru</a:t>
            </a:r>
            <a:endParaRPr lang="ru-RU" sz="2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 rotWithShape="1">
          <a:blip r:embed="rId10" cstate="print"/>
          <a:srcRect l="3863" t="8006" r="23425" b="4724"/>
          <a:stretch/>
        </p:blipFill>
        <p:spPr>
          <a:xfrm>
            <a:off x="2001000" y="3519000"/>
            <a:ext cx="4265865" cy="28800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8436000" y="864000"/>
            <a:ext cx="2970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результатам Конкурсного отбора определяются Победители, с которыми заключаются Договоры на предоставление субсидии.</a:t>
            </a:r>
          </a:p>
          <a:p>
            <a:endParaRPr lang="ru-RU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Установленные Конкурсной комиссией суммы субсидий, перечисляется на расчетные счета победителей до конца текущего календарного года.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180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77373779-4A1C-A844-A568-B8139B961602}"/>
              </a:ext>
            </a:extLst>
          </p:cNvPr>
          <p:cNvSpPr/>
          <p:nvPr/>
        </p:nvSpPr>
        <p:spPr>
          <a:xfrm>
            <a:off x="-11078" y="4554000"/>
            <a:ext cx="12191999" cy="1503947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 descr="Телефонная трубка со сплошной заливкой">
            <a:extLst>
              <a:ext uri="{FF2B5EF4-FFF2-40B4-BE49-F238E27FC236}">
                <a16:creationId xmlns="" xmlns:a16="http://schemas.microsoft.com/office/drawing/2014/main" id="{C0BB8BDB-6C61-0841-947C-9A00FD8FDDA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81000" y="4779000"/>
            <a:ext cx="947432" cy="947432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2FF8B7CB-A7B2-1B47-8EF8-9F122D40502D}"/>
              </a:ext>
            </a:extLst>
          </p:cNvPr>
          <p:cNvSpPr/>
          <p:nvPr/>
        </p:nvSpPr>
        <p:spPr>
          <a:xfrm>
            <a:off x="1596000" y="4734000"/>
            <a:ext cx="1021446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+7(496)20-3-33-23, </a:t>
            </a:r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доб. 127, 119, 164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77373779-4A1C-A844-A568-B8139B961602}"/>
              </a:ext>
            </a:extLst>
          </p:cNvPr>
          <p:cNvSpPr/>
          <p:nvPr/>
        </p:nvSpPr>
        <p:spPr>
          <a:xfrm>
            <a:off x="1" y="1854000"/>
            <a:ext cx="12191999" cy="1503947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 descr="Интернет со сплошной заливкой">
            <a:extLst>
              <a:ext uri="{FF2B5EF4-FFF2-40B4-BE49-F238E27FC236}">
                <a16:creationId xmlns="" xmlns:a16="http://schemas.microsoft.com/office/drawing/2014/main" id="{7A3DCAD4-E22A-0148-BB17-BC8481A585A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biLevel thresh="25000"/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01000" y="1764000"/>
            <a:ext cx="1629135" cy="1629135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2FF8B7CB-A7B2-1B47-8EF8-9F122D40502D}"/>
              </a:ext>
            </a:extLst>
          </p:cNvPr>
          <p:cNvSpPr/>
          <p:nvPr/>
        </p:nvSpPr>
        <p:spPr>
          <a:xfrm>
            <a:off x="3171000" y="1989000"/>
            <a:ext cx="5888150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taldek@mail.ru</a:t>
            </a:r>
            <a:endParaRPr lang="ru-RU" sz="6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46000" y="284915"/>
            <a:ext cx="1008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 по экономике администрации Талдомского городского округа</a:t>
            </a:r>
            <a:endParaRPr lang="ru-RU" sz="36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3178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Smart Graphics Sampler Neal Creative">
  <a:themeElements>
    <a:clrScheme name="Другая 1">
      <a:dk1>
        <a:srgbClr val="000000"/>
      </a:dk1>
      <a:lt1>
        <a:srgbClr val="FFFFFF"/>
      </a:lt1>
      <a:dk2>
        <a:srgbClr val="005878"/>
      </a:dk2>
      <a:lt2>
        <a:srgbClr val="75D1FF"/>
      </a:lt2>
      <a:accent1>
        <a:srgbClr val="007BBA"/>
      </a:accent1>
      <a:accent2>
        <a:srgbClr val="007BBA"/>
      </a:accent2>
      <a:accent3>
        <a:srgbClr val="006084"/>
      </a:accent3>
      <a:accent4>
        <a:srgbClr val="006084"/>
      </a:accent4>
      <a:accent5>
        <a:srgbClr val="006084"/>
      </a:accent5>
      <a:accent6>
        <a:srgbClr val="006084"/>
      </a:accent6>
      <a:hlink>
        <a:srgbClr val="00425A"/>
      </a:hlink>
      <a:folHlink>
        <a:srgbClr val="007BBA"/>
      </a:folHlink>
    </a:clrScheme>
    <a:fontScheme name="MICROSOFT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tf55917490_win32_fixed.potx" id="{1A272F58-4910-4504-BEF7-14093C13C061}" vid="{2BDA99AE-639D-43D7-9F05-5D5DC1199F7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tf55917490_win32</Template>
  <TotalTime>1435</TotalTime>
  <Words>388</Words>
  <Application>Microsoft Office PowerPoint</Application>
  <PresentationFormat>Произвольный</PresentationFormat>
  <Paragraphs>44</Paragraphs>
  <Slides>6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1_Smart Graphics Sampler Neal Creative</vt:lpstr>
      <vt:lpstr>ПРЕДОСТАВЛЕНИЕ СУБСИДИЙ СУБЪЕКТАМ МСП  В РАМКАХ  муниципальной программы «ПРЕДПРИНИМАТЕЛЬСТВО»    в 2024 году</vt:lpstr>
      <vt:lpstr>Слайд 2</vt:lpstr>
      <vt:lpstr>Слайд 3</vt:lpstr>
      <vt:lpstr>Не возмещаются затраты на приобретение оборудования: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Юрий Козырев</dc:creator>
  <cp:lastModifiedBy>Hiper_PC_21</cp:lastModifiedBy>
  <cp:revision>78</cp:revision>
  <dcterms:created xsi:type="dcterms:W3CDTF">2020-05-04T14:52:20Z</dcterms:created>
  <dcterms:modified xsi:type="dcterms:W3CDTF">2024-11-21T13:46:26Z</dcterms:modified>
</cp:coreProperties>
</file>