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68" r:id="rId4"/>
    <p:sldId id="270" r:id="rId5"/>
    <p:sldId id="271" r:id="rId6"/>
    <p:sldId id="26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69B342"/>
    <a:srgbClr val="55A83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howGuides="1">
      <p:cViewPr varScale="1">
        <p:scale>
          <a:sx n="110" d="100"/>
          <a:sy n="110" d="100"/>
        </p:scale>
        <p:origin x="-59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4FC1C-3B29-4928-890F-7E77C99E220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00EDB-4284-4A80-B84C-32A2FB55A2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182245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6E31B-0451-4078-8C51-4B076E2F0363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BAF0B-BFE0-4E18-8A29-B336F9BCBF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076350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BAF0B-BFE0-4E18-8A29-B336F9BCBF83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2420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BAF0B-BFE0-4E18-8A29-B336F9BCBF83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0081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BAF0B-BFE0-4E18-8A29-B336F9BCBF83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9374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alanalytics.com/templates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alanalytics.com/templates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 - no top 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225485"/>
          </a:xfrm>
          <a:prstGeom prst="rect">
            <a:avLst/>
          </a:prstGeom>
          <a:solidFill>
            <a:srgbClr val="0074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8063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6000" y="594000"/>
            <a:ext cx="4140000" cy="5714999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01" y="594001"/>
            <a:ext cx="6525000" cy="855000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98501" y="1764001"/>
            <a:ext cx="6525000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Рисунок 7">
            <a:extLst>
              <a:ext uri="{FF2B5EF4-FFF2-40B4-BE49-F238E27FC236}">
                <a16:creationId xmlns="" xmlns:a16="http://schemas.microsoft.com/office/drawing/2014/main" id="{44A2944D-4376-4EA8-B7C1-B1C6B47FD31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66001" y="4079565"/>
            <a:ext cx="4140000" cy="2544434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543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A73233B-0705-4E94-AE39-0FCF7FAB80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CB4-3EC1-4CF1-BDF9-8FB1FCC6B6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Box 8">
            <a:hlinkClick r:id="rId3"/>
            <a:extLst>
              <a:ext uri="{FF2B5EF4-FFF2-40B4-BE49-F238E27FC236}">
                <a16:creationId xmlns="" xmlns:a16="http://schemas.microsoft.com/office/drawing/2014/main" id="{011B0CED-3A92-43B0-A3DE-C37B6408D9DB}"/>
              </a:ext>
            </a:extLst>
          </p:cNvPr>
          <p:cNvSpPr txBox="1"/>
          <p:nvPr/>
        </p:nvSpPr>
        <p:spPr>
          <a:xfrm>
            <a:off x="329642" y="4267687"/>
            <a:ext cx="2664879" cy="329343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19050">
            <a:solidFill>
              <a:schemeClr val="tx1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Neal Creative  | click &amp;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Learn more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BEF3013-858C-4FFF-B19A-1F10A879C4E8}"/>
              </a:ext>
            </a:extLst>
          </p:cNvPr>
          <p:cNvSpPr txBox="1"/>
          <p:nvPr/>
        </p:nvSpPr>
        <p:spPr>
          <a:xfrm>
            <a:off x="177800" y="6435060"/>
            <a:ext cx="10502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Neal Creative </a:t>
            </a:r>
            <a:r>
              <a:rPr lang="en-US" sz="1000" baseline="30000" dirty="0">
                <a:solidFill>
                  <a:schemeClr val="bg1">
                    <a:lumMod val="75000"/>
                  </a:schemeClr>
                </a:solidFill>
              </a:rPr>
              <a:t>©</a:t>
            </a:r>
          </a:p>
        </p:txBody>
      </p:sp>
    </p:spTree>
    <p:extLst>
      <p:ext uri="{BB962C8B-B14F-4D97-AF65-F5344CB8AC3E}">
        <p14:creationId xmlns="" xmlns:p14="http://schemas.microsoft.com/office/powerpoint/2010/main" val="222153845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CB4-3EC1-4CF1-BDF9-8FB1FCC6B6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11480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574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CEEE197-7B3D-420C-8D35-83CAE6B36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bg1">
              <a:lumMod val="95000"/>
            </a:schemeClr>
          </a:solidFill>
        </p:spPr>
        <p:txBody>
          <a:bodyPr vert="horz" lIns="457200" tIns="45720" rIns="457200" bIns="45720" rtlCol="0" anchor="ctr">
            <a:noAutofit/>
          </a:bodyPr>
          <a:lstStyle>
            <a:lvl1pPr>
              <a:defRPr lang="en-US" sz="3400" spc="160" baseline="0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206254376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 - no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22548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/>
          </p:cNvPr>
          <p:cNvSpPr txBox="1"/>
          <p:nvPr/>
        </p:nvSpPr>
        <p:spPr>
          <a:xfrm>
            <a:off x="9524236" y="6316156"/>
            <a:ext cx="2426464" cy="367873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Neal Creative</a:t>
            </a:r>
            <a:r>
              <a:rPr lang="en-US" sz="1100" baseline="0" dirty="0">
                <a:solidFill>
                  <a:schemeClr val="bg1"/>
                </a:solidFill>
              </a:rPr>
              <a:t>  | </a:t>
            </a:r>
            <a:r>
              <a:rPr lang="en-US" sz="1100" b="1" baseline="0" dirty="0">
                <a:solidFill>
                  <a:schemeClr val="bg1"/>
                </a:solidFill>
              </a:rPr>
              <a:t>Learn more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B34A05A-4AD6-4BC6-B6EA-314331190DB2}"/>
              </a:ext>
            </a:extLst>
          </p:cNvPr>
          <p:cNvSpPr txBox="1"/>
          <p:nvPr/>
        </p:nvSpPr>
        <p:spPr>
          <a:xfrm>
            <a:off x="177800" y="6435060"/>
            <a:ext cx="10502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Neal Creative </a:t>
            </a:r>
            <a:r>
              <a:rPr lang="en-US" sz="1000" baseline="30000" dirty="0">
                <a:solidFill>
                  <a:schemeClr val="bg1">
                    <a:lumMod val="75000"/>
                  </a:schemeClr>
                </a:solidFill>
              </a:rPr>
              <a:t>©</a:t>
            </a:r>
          </a:p>
        </p:txBody>
      </p:sp>
    </p:spTree>
    <p:extLst>
      <p:ext uri="{BB962C8B-B14F-4D97-AF65-F5344CB8AC3E}">
        <p14:creationId xmlns="" xmlns:p14="http://schemas.microsoft.com/office/powerpoint/2010/main" val="3226279044"/>
      </p:ext>
    </p:extLst>
  </p:cSld>
  <p:clrMapOvr>
    <a:masterClrMapping/>
  </p:clrMapOvr>
  <p:transition>
    <p:fade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A75B666-56EB-4BC3-A2DA-3F26BD5CBF9B}"/>
              </a:ext>
            </a:extLst>
          </p:cNvPr>
          <p:cNvSpPr/>
          <p:nvPr userDrawn="1"/>
        </p:nvSpPr>
        <p:spPr>
          <a:xfrm>
            <a:off x="2091000" y="447750"/>
            <a:ext cx="9675000" cy="5962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1021555"/>
            <a:ext cx="3420000" cy="4814887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3E73841-EE02-4C80-87BF-07D6556EAF56}"/>
              </a:ext>
            </a:extLst>
          </p:cNvPr>
          <p:cNvSpPr/>
          <p:nvPr userDrawn="1"/>
        </p:nvSpPr>
        <p:spPr>
          <a:xfrm>
            <a:off x="3862862" y="1172162"/>
            <a:ext cx="652675" cy="4320000"/>
          </a:xfrm>
          <a:prstGeom prst="rect">
            <a:avLst/>
          </a:prstGeom>
          <a:pattFill prst="pct5">
            <a:fgClr>
              <a:schemeClr val="bg1"/>
            </a:fgClr>
            <a:bgClr>
              <a:srgbClr val="55A839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1000" y="1578587"/>
            <a:ext cx="65250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92850" y="3330574"/>
            <a:ext cx="6525000" cy="13255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3634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A75B666-56EB-4BC3-A2DA-3F26BD5CBF9B}"/>
              </a:ext>
            </a:extLst>
          </p:cNvPr>
          <p:cNvSpPr/>
          <p:nvPr userDrawn="1"/>
        </p:nvSpPr>
        <p:spPr>
          <a:xfrm>
            <a:off x="8031000" y="447747"/>
            <a:ext cx="3735000" cy="5962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8502" y="3654002"/>
            <a:ext cx="6525000" cy="260999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01" y="594001"/>
            <a:ext cx="6525000" cy="855000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98501" y="1764001"/>
            <a:ext cx="6525000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228168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A75B666-56EB-4BC3-A2DA-3F26BD5CBF9B}"/>
              </a:ext>
            </a:extLst>
          </p:cNvPr>
          <p:cNvSpPr/>
          <p:nvPr userDrawn="1"/>
        </p:nvSpPr>
        <p:spPr>
          <a:xfrm flipH="1">
            <a:off x="0" y="0"/>
            <a:ext cx="2091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369001"/>
            <a:ext cx="4050000" cy="6165000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92850" y="864000"/>
            <a:ext cx="6918150" cy="5265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309407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B07EE5E-7454-44BB-974A-F0ECC381C2BF}"/>
              </a:ext>
            </a:extLst>
          </p:cNvPr>
          <p:cNvSpPr/>
          <p:nvPr userDrawn="1"/>
        </p:nvSpPr>
        <p:spPr>
          <a:xfrm flipH="1" flipV="1">
            <a:off x="-2" y="-2"/>
            <a:ext cx="12224851" cy="342900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Рисунок 7">
            <a:extLst>
              <a:ext uri="{FF2B5EF4-FFF2-40B4-BE49-F238E27FC236}">
                <a16:creationId xmlns="" xmlns:a16="http://schemas.microsoft.com/office/drawing/2014/main" id="{F1016137-3C71-4CC5-8D39-5B331A8FB3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724" y="440624"/>
            <a:ext cx="3698551" cy="5868376"/>
          </a:xfrm>
        </p:spPr>
        <p:txBody>
          <a:bodyPr/>
          <a:lstStyle/>
          <a:p>
            <a:endParaRPr lang="ru-RU"/>
          </a:p>
        </p:txBody>
      </p:sp>
      <p:sp>
        <p:nvSpPr>
          <p:cNvPr id="8" name="Текст 11">
            <a:extLst>
              <a:ext uri="{FF2B5EF4-FFF2-40B4-BE49-F238E27FC236}">
                <a16:creationId xmlns="" xmlns:a16="http://schemas.microsoft.com/office/drawing/2014/main" id="{9160C400-2233-4E4D-A368-4290EA142A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9917" y="1584000"/>
            <a:ext cx="7261501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754F3962-98E8-4124-9F3B-E312F367A8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66001" y="3617466"/>
            <a:ext cx="7261501" cy="269153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42077FD-7CCC-4AC8-9F72-74535704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6001" y="388935"/>
            <a:ext cx="7275418" cy="119506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259895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presentation-creation.ru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50758"/>
          </a:xfrm>
          <a:prstGeom prst="rect">
            <a:avLst/>
          </a:prstGeom>
        </p:spPr>
        <p:txBody>
          <a:bodyPr vert="horz" lIns="457200" tIns="45720" rIns="457200" bIns="45720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  <a:tabLst>
                <a:tab pos="10579100" algn="l"/>
              </a:tabLst>
            </a:pPr>
            <a:endParaRPr lang="en-US" sz="3400" b="0" i="0" spc="160" baseline="0">
              <a:gradFill>
                <a:gsLst>
                  <a:gs pos="0">
                    <a:schemeClr val="tx2"/>
                  </a:gs>
                  <a:gs pos="100000">
                    <a:schemeClr val="tx2"/>
                  </a:gs>
                </a:gsLst>
                <a:lin ang="5400000" scaled="1"/>
              </a:gradFill>
              <a:latin typeface="Segoe UI Semibold" panose="020B0702040204020203" pitchFamily="34" charset="0"/>
              <a:ea typeface="+mj-ea"/>
              <a:cs typeface="Segoe UI Semibold" panose="020B0702040204020203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50758"/>
          </a:xfrm>
          <a:prstGeom prst="rect">
            <a:avLst/>
          </a:prstGeom>
        </p:spPr>
        <p:txBody>
          <a:bodyPr vert="horz" lIns="457200" tIns="45720" rIns="457200" bIns="45720" rtlCol="0" anchor="ctr">
            <a:noAutofit/>
          </a:bodyPr>
          <a:lstStyle/>
          <a:p>
            <a:pPr lv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10579100" algn="l"/>
              </a:tabLst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75347"/>
            <a:ext cx="12192000" cy="1949765"/>
          </a:xfrm>
          <a:prstGeom prst="rect">
            <a:avLst/>
          </a:prstGeom>
        </p:spPr>
        <p:txBody>
          <a:bodyPr vert="horz" lIns="457200" tIns="45720" rIns="457200" bIns="4572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8115" y="63161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5556CB4-3EC1-4CF1-BDF9-8FB1FCC6B65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2"/>
            <a:extLst>
              <a:ext uri="{FF2B5EF4-FFF2-40B4-BE49-F238E27FC236}">
                <a16:creationId xmlns="" xmlns:a16="http://schemas.microsoft.com/office/drawing/2014/main" id="{04EFABF7-9814-4A5F-B176-1A217D8D1B7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7179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tabLst>
          <a:tab pos="10579100" algn="l"/>
        </a:tabLst>
        <a:defRPr lang="en-US" sz="3400" b="0" i="0" kern="1200" spc="160" baseline="0" dirty="0">
          <a:gradFill>
            <a:gsLst>
              <a:gs pos="0">
                <a:schemeClr val="tx2"/>
              </a:gs>
              <a:gs pos="100000">
                <a:schemeClr val="tx2"/>
              </a:gs>
            </a:gsLst>
            <a:lin ang="5400000" scaled="1"/>
          </a:gra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>
              <a:lumMod val="85000"/>
              <a:lumOff val="15000"/>
            </a:schemeClr>
          </a:solidFill>
          <a:latin typeface="+mj-lt"/>
          <a:ea typeface="+mn-ea"/>
          <a:cs typeface="+mn-cs"/>
        </a:defRPr>
      </a:lvl1pPr>
      <a:lvl2pPr marL="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0" indent="0" algn="ctr" defTabSz="914400" rtl="0" eaLnBrk="1" latinLnBrk="0" hangingPunct="1">
        <a:lnSpc>
          <a:spcPct val="9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20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0" indent="0" algn="ctr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10.png"/><Relationship Id="rId9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9.png"/><Relationship Id="rId4" Type="http://schemas.openxmlformats.org/officeDocument/2006/relationships/image" Target="../media/image43.sv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62C1EF2-BBB6-402D-86F3-2047706AFC2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1070" r="1070"/>
          <a:stretch>
            <a:fillRect/>
          </a:stretch>
        </p:blipFill>
        <p:spPr>
          <a:xfrm>
            <a:off x="786000" y="864000"/>
            <a:ext cx="3735000" cy="5258363"/>
          </a:xfrm>
        </p:spPr>
      </p:pic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1CCAC8E7-00F3-4768-9169-7C3B37C39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000" y="909000"/>
            <a:ext cx="8145000" cy="4005000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 МСП 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«ПРЕДПРИНИМАТЕЛЬСТВО» 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36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4780" y="131963"/>
            <a:ext cx="436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Талдомский городской округ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00" y="144000"/>
            <a:ext cx="500638" cy="6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4477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24C27C4B-39F8-F94C-B5E6-96455E92FC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795" t="22727" r="34801" b="22727"/>
          <a:stretch/>
        </p:blipFill>
        <p:spPr>
          <a:xfrm>
            <a:off x="10011000" y="144000"/>
            <a:ext cx="1770300" cy="18472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2260" y="421610"/>
            <a:ext cx="936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размер денежных средств, предусмотренных  бюджетом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r"/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2,9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811FE19-7771-2C41-B484-3B05DCE005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298" t="19098" r="35544" b="20879"/>
          <a:stretch/>
        </p:blipFill>
        <p:spPr>
          <a:xfrm>
            <a:off x="2132260" y="2484000"/>
            <a:ext cx="3150000" cy="364736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016000" y="2484000"/>
            <a:ext cx="6930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до 50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 от фактических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затрат.</a:t>
            </a:r>
          </a:p>
          <a:p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01.11.2022 года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16.10.2023 года</a:t>
            </a:r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связаны с: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приобретением в собственность Оборудования – стоимость Оборудования, включая затраты на монтаж, сборку, установку,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шеф-монтаж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пуско-наладку, предусмотренные договором на приобретение (изготовление)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Оборудования;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получением в лизинг Оборудования – первоначальный взнос (аванс), предусмотренный договором лизинга Оборудования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24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3">
            <a:extLst>
              <a:ext uri="{FF2B5EF4-FFF2-40B4-BE49-F238E27FC236}">
                <a16:creationId xmlns="" xmlns:a16="http://schemas.microsoft.com/office/drawing/2014/main" id="{F4E60848-69E0-4E2C-AD4F-B3EFCF4E2C0C}"/>
              </a:ext>
            </a:extLst>
          </p:cNvPr>
          <p:cNvSpPr txBox="1">
            <a:spLocks/>
          </p:cNvSpPr>
          <p:nvPr/>
        </p:nvSpPr>
        <p:spPr>
          <a:xfrm>
            <a:off x="8383981" y="504144"/>
            <a:ext cx="3382020" cy="17998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МСП соответствуют условиям:</a:t>
            </a:r>
          </a:p>
          <a:p>
            <a:pPr marL="0" indent="0">
              <a:buNone/>
            </a:pPr>
            <a:endParaRPr 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в качестве юр. лица или ИП на территории Талдомского г.о.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F5C0DEE-D063-4D04-9493-FEF0FAF0524C}"/>
              </a:ext>
            </a:extLst>
          </p:cNvPr>
          <p:cNvSpPr/>
          <p:nvPr/>
        </p:nvSpPr>
        <p:spPr>
          <a:xfrm>
            <a:off x="7701357" y="1419630"/>
            <a:ext cx="706083" cy="7060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F4C3827-9ACA-4FB7-A6BD-D5FE7158AF58}"/>
              </a:ext>
            </a:extLst>
          </p:cNvPr>
          <p:cNvSpPr txBox="1"/>
          <p:nvPr/>
        </p:nvSpPr>
        <p:spPr>
          <a:xfrm>
            <a:off x="7744255" y="1482296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11" name="Текст 3">
            <a:extLst>
              <a:ext uri="{FF2B5EF4-FFF2-40B4-BE49-F238E27FC236}">
                <a16:creationId xmlns="" xmlns:a16="http://schemas.microsoft.com/office/drawing/2014/main" id="{F4BCCF8A-B6D2-43F6-B407-2C3B5182574B}"/>
              </a:ext>
            </a:extLst>
          </p:cNvPr>
          <p:cNvSpPr txBox="1">
            <a:spLocks/>
          </p:cNvSpPr>
          <p:nvPr/>
        </p:nvSpPr>
        <p:spPr>
          <a:xfrm>
            <a:off x="8436000" y="2484000"/>
            <a:ext cx="3494460" cy="12463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производства товаров (работ, услуг) по видам деятельности: А, В, С,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E, F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I, J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Q, R,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классами 71, 75, 95, 96 ОКВЭД, раздел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 45.2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AF89CAA8-2111-42D3-BD37-33708FF10070}"/>
              </a:ext>
            </a:extLst>
          </p:cNvPr>
          <p:cNvSpPr/>
          <p:nvPr/>
        </p:nvSpPr>
        <p:spPr>
          <a:xfrm>
            <a:off x="7701357" y="2747552"/>
            <a:ext cx="706083" cy="7060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5C64586-7BA3-43B6-9DD2-6BAD0527688D}"/>
              </a:ext>
            </a:extLst>
          </p:cNvPr>
          <p:cNvSpPr txBox="1"/>
          <p:nvPr/>
        </p:nvSpPr>
        <p:spPr>
          <a:xfrm>
            <a:off x="7744255" y="2808205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4" name="Текст 3">
            <a:extLst>
              <a:ext uri="{FF2B5EF4-FFF2-40B4-BE49-F238E27FC236}">
                <a16:creationId xmlns="" xmlns:a16="http://schemas.microsoft.com/office/drawing/2014/main" id="{A101F549-A8B2-4308-BB7F-96219161153F}"/>
              </a:ext>
            </a:extLst>
          </p:cNvPr>
          <p:cNvSpPr txBox="1">
            <a:spLocks/>
          </p:cNvSpPr>
          <p:nvPr/>
        </p:nvSpPr>
        <p:spPr>
          <a:xfrm>
            <a:off x="8436000" y="4014000"/>
            <a:ext cx="3449460" cy="7934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неисполненной обязанности по уплате налогов, подлежащих уплате в соответствии с законодательством РФ о налогах и сборах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2AB70EC0-A040-4DEF-AD70-2289995557B4}"/>
              </a:ext>
            </a:extLst>
          </p:cNvPr>
          <p:cNvSpPr/>
          <p:nvPr/>
        </p:nvSpPr>
        <p:spPr>
          <a:xfrm>
            <a:off x="7701357" y="4060314"/>
            <a:ext cx="706083" cy="7060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CC50DFC-CAB6-4475-A657-5000DE2D3019}"/>
              </a:ext>
            </a:extLst>
          </p:cNvPr>
          <p:cNvSpPr txBox="1"/>
          <p:nvPr/>
        </p:nvSpPr>
        <p:spPr>
          <a:xfrm>
            <a:off x="7761000" y="410400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7" name="Текст 3">
            <a:extLst>
              <a:ext uri="{FF2B5EF4-FFF2-40B4-BE49-F238E27FC236}">
                <a16:creationId xmlns="" xmlns:a16="http://schemas.microsoft.com/office/drawing/2014/main" id="{076743B6-3875-438E-8E2F-096C0918F1AF}"/>
              </a:ext>
            </a:extLst>
          </p:cNvPr>
          <p:cNvSpPr txBox="1">
            <a:spLocks/>
          </p:cNvSpPr>
          <p:nvPr/>
        </p:nvSpPr>
        <p:spPr>
          <a:xfrm>
            <a:off x="8406540" y="5132875"/>
            <a:ext cx="3516898" cy="9777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полного пакета документов в соответствии с требованиями Порядка проведения конкурсного отбора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CF97C6A0-EF41-4AF5-94FB-952CC4E6E6AB}"/>
              </a:ext>
            </a:extLst>
          </p:cNvPr>
          <p:cNvSpPr/>
          <p:nvPr/>
        </p:nvSpPr>
        <p:spPr>
          <a:xfrm>
            <a:off x="7701357" y="5268715"/>
            <a:ext cx="706083" cy="7060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BD196BA-1C24-48B1-AC60-A2834EC7E956}"/>
              </a:ext>
            </a:extLst>
          </p:cNvPr>
          <p:cNvSpPr txBox="1"/>
          <p:nvPr/>
        </p:nvSpPr>
        <p:spPr>
          <a:xfrm>
            <a:off x="7753674" y="532936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4103" y="385813"/>
            <a:ext cx="72968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02.01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«Частичная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субъектам малого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предпринимательства затрат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связанных с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оборудования»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Подпрограммы III «Развитие малого среднего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предпринимательства» муниципальной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Талдомского городского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«Предпринимательство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949CDAF0-0382-9C4C-8FF6-413DD5E866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8350" t="27975" r="35906" b="28357"/>
          <a:stretch/>
        </p:blipFill>
        <p:spPr>
          <a:xfrm>
            <a:off x="471000" y="3618653"/>
            <a:ext cx="3018510" cy="288000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980255" y="3053525"/>
            <a:ext cx="3856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конкурса: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61010" y="3679306"/>
            <a:ext cx="39299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лица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предприниматели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зарегистрированные в установленном порядке на территории Талдомского городского округа и осуществляющие деятельность на территории округа.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180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4"/>
          </p:nvPr>
        </p:nvSpPr>
        <p:spPr>
          <a:xfrm>
            <a:off x="2406000" y="3699000"/>
            <a:ext cx="9585000" cy="2691533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ранее находившегося в эксплуатации;</a:t>
            </a:r>
          </a:p>
          <a:p>
            <a:pPr marL="457200" indent="-457200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изготовления (выпуска) которого составляет более 5 лет на дату подачи Заявки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предназначенного для осуществления лицом деятельности в соответствии с разделом «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ОКВЭД (за исключением кода 45.2)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76000" y="414000"/>
            <a:ext cx="10395000" cy="2430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возмещаются затраты на приобретение оборудования: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3130D601-7786-B845-9D5E-1D0AFBFEDE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718" t="26094" r="33665" b="22501"/>
          <a:stretch/>
        </p:blipFill>
        <p:spPr>
          <a:xfrm>
            <a:off x="291000" y="3834000"/>
            <a:ext cx="2250000" cy="212500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4294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741000" y="236804"/>
            <a:ext cx="6975000" cy="12543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проводится в период с </a:t>
            </a: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</a:t>
            </a: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по </a:t>
            </a: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</a:t>
            </a: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r>
              <a:rPr lang="ru-RU" sz="8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календарных дней </a:t>
            </a:r>
            <a:r>
              <a:rPr lang="ru-RU" sz="80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r>
              <a:rPr lang="ru-RU" sz="80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проведения конкурсного отбора.</a:t>
            </a:r>
          </a:p>
        </p:txBody>
      </p:sp>
      <p:pic>
        <p:nvPicPr>
          <p:cNvPr id="10" name="Рисунок 9" descr="Интернет со сплошной заливкой">
            <a:extLst>
              <a:ext uri="{FF2B5EF4-FFF2-40B4-BE49-F238E27FC236}">
                <a16:creationId xmlns="" xmlns:a16="http://schemas.microsoft.com/office/drawing/2014/main" id="{7A3DCAD4-E22A-0148-BB17-BC8481A585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1000" y="1510714"/>
            <a:ext cx="2169135" cy="216913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631000" y="1956760"/>
            <a:ext cx="53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«Портал государственных и муниципальных услуг Московской области»</a:t>
            </a:r>
          </a:p>
          <a:p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https://uslugi.mosreg.ru/services/21038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10" cstate="print"/>
          <a:srcRect l="3863" t="8006" r="23425" b="4724"/>
          <a:stretch/>
        </p:blipFill>
        <p:spPr>
          <a:xfrm>
            <a:off x="2001000" y="3519000"/>
            <a:ext cx="4265865" cy="2880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436000" y="864000"/>
            <a:ext cx="297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Конкурсного отбора определяются Победители, с которыми заключаются Договоры на предоставление субсидии.</a:t>
            </a:r>
          </a:p>
          <a:p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 Конкурсной комиссией суммы субсидий, перечисляется на расчетные счета победителей до конца текущего календарного года.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80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7373779-4A1C-A844-A568-B8139B961602}"/>
              </a:ext>
            </a:extLst>
          </p:cNvPr>
          <p:cNvSpPr/>
          <p:nvPr/>
        </p:nvSpPr>
        <p:spPr>
          <a:xfrm>
            <a:off x="-11078" y="4554000"/>
            <a:ext cx="12191999" cy="150394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Телефонная трубка со сплошной заливкой">
            <a:extLst>
              <a:ext uri="{FF2B5EF4-FFF2-40B4-BE49-F238E27FC236}">
                <a16:creationId xmlns="" xmlns:a16="http://schemas.microsoft.com/office/drawing/2014/main" id="{C0BB8BDB-6C61-0841-947C-9A00FD8FDD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1000" y="4779000"/>
            <a:ext cx="947432" cy="947432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FF8B7CB-A7B2-1B47-8EF8-9F122D40502D}"/>
              </a:ext>
            </a:extLst>
          </p:cNvPr>
          <p:cNvSpPr/>
          <p:nvPr/>
        </p:nvSpPr>
        <p:spPr>
          <a:xfrm>
            <a:off x="1596000" y="4734000"/>
            <a:ext cx="1021446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+7(496)20-3-33-23,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доб. 127,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119, 164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7373779-4A1C-A844-A568-B8139B961602}"/>
              </a:ext>
            </a:extLst>
          </p:cNvPr>
          <p:cNvSpPr/>
          <p:nvPr/>
        </p:nvSpPr>
        <p:spPr>
          <a:xfrm>
            <a:off x="1" y="1854000"/>
            <a:ext cx="12191999" cy="150394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Интернет со сплошной заливкой">
            <a:extLst>
              <a:ext uri="{FF2B5EF4-FFF2-40B4-BE49-F238E27FC236}">
                <a16:creationId xmlns="" xmlns:a16="http://schemas.microsoft.com/office/drawing/2014/main" id="{7A3DCAD4-E22A-0148-BB17-BC8481A585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1000" y="1764000"/>
            <a:ext cx="1629135" cy="1629135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FF8B7CB-A7B2-1B47-8EF8-9F122D40502D}"/>
              </a:ext>
            </a:extLst>
          </p:cNvPr>
          <p:cNvSpPr/>
          <p:nvPr/>
        </p:nvSpPr>
        <p:spPr>
          <a:xfrm>
            <a:off x="3171000" y="1989000"/>
            <a:ext cx="588815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taldek@mail.ru</a:t>
            </a:r>
            <a:endParaRPr lang="ru-RU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6000" y="284915"/>
            <a:ext cx="1008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экономике администрации Талдомского городского округа</a:t>
            </a:r>
            <a:endParaRPr lang="ru-RU" sz="3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178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mart Graphics Sampler Neal Creative">
  <a:themeElements>
    <a:clrScheme name="Другая 1">
      <a:dk1>
        <a:srgbClr val="000000"/>
      </a:dk1>
      <a:lt1>
        <a:srgbClr val="FFFFFF"/>
      </a:lt1>
      <a:dk2>
        <a:srgbClr val="005878"/>
      </a:dk2>
      <a:lt2>
        <a:srgbClr val="75D1FF"/>
      </a:lt2>
      <a:accent1>
        <a:srgbClr val="007BBA"/>
      </a:accent1>
      <a:accent2>
        <a:srgbClr val="007BBA"/>
      </a:accent2>
      <a:accent3>
        <a:srgbClr val="006084"/>
      </a:accent3>
      <a:accent4>
        <a:srgbClr val="006084"/>
      </a:accent4>
      <a:accent5>
        <a:srgbClr val="006084"/>
      </a:accent5>
      <a:accent6>
        <a:srgbClr val="006084"/>
      </a:accent6>
      <a:hlink>
        <a:srgbClr val="00425A"/>
      </a:hlink>
      <a:folHlink>
        <a:srgbClr val="007BBA"/>
      </a:folHlink>
    </a:clrScheme>
    <a:fontScheme name="MICROSOFT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55917490_win32_fixed.potx" id="{1A272F58-4910-4504-BEF7-14093C13C061}" vid="{2BDA99AE-639D-43D7-9F05-5D5DC1199F7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tf55917490_win32</Template>
  <TotalTime>1429</TotalTime>
  <Words>388</Words>
  <Application>Microsoft Office PowerPoint</Application>
  <PresentationFormat>Произвольный</PresentationFormat>
  <Paragraphs>44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1_Smart Graphics Sampler Neal Creative</vt:lpstr>
      <vt:lpstr>ПРЕДОСТАВЛЕНИЕ СУБСИДИЙ СУБЪЕКТАМ МСП  В РАМКАХ  муниципальной программы «ПРЕДПРИНИМАТЕЛЬСТВО»    в 2023 году</vt:lpstr>
      <vt:lpstr>Слайд 2</vt:lpstr>
      <vt:lpstr>Слайд 3</vt:lpstr>
      <vt:lpstr>Не возмещаются затраты на приобретение оборудования: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Hiper_PC_21</cp:lastModifiedBy>
  <cp:revision>73</cp:revision>
  <dcterms:created xsi:type="dcterms:W3CDTF">2020-05-04T14:52:20Z</dcterms:created>
  <dcterms:modified xsi:type="dcterms:W3CDTF">2023-10-10T14:10:55Z</dcterms:modified>
</cp:coreProperties>
</file>