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1" r:id="rId2"/>
  </p:sldMasterIdLst>
  <p:notesMasterIdLst>
    <p:notesMasterId r:id="rId10"/>
  </p:notesMasterIdLst>
  <p:handoutMasterIdLst>
    <p:handoutMasterId r:id="rId11"/>
  </p:handoutMasterIdLst>
  <p:sldIdLst>
    <p:sldId id="2646" r:id="rId3"/>
    <p:sldId id="2647" r:id="rId4"/>
    <p:sldId id="2648" r:id="rId5"/>
    <p:sldId id="2596" r:id="rId6"/>
    <p:sldId id="2650" r:id="rId7"/>
    <p:sldId id="2651" r:id="rId8"/>
    <p:sldId id="2677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Segoe UI Semilight" panose="020B0402040204020203" pitchFamily="34" charset="0"/>
      <p:regular r:id="rId20"/>
      <p: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6B"/>
    <a:srgbClr val="FFFFFF"/>
    <a:srgbClr val="670449"/>
    <a:srgbClr val="E9D3DE"/>
    <a:srgbClr val="A5A5A5"/>
    <a:srgbClr val="636363"/>
    <a:srgbClr val="D5DAE4"/>
    <a:srgbClr val="E6E6E6"/>
    <a:srgbClr val="BF9000"/>
    <a:srgbClr val="437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 lang="ru-RU" smtClean="0"/>
              <a:pPr/>
              <a:t>‹#›</a:t>
            </a:fld>
            <a:endParaRPr lang="ru-RU" dirty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9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82074C-6643-E684-A804-B55FA97D0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6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36E4B-2848-2CD9-5839-0C6728E5B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87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678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690FB8-153B-1996-F2B5-C4D75CA10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4894003"/>
            <a:ext cx="1094886" cy="15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610DFB-9356-A412-337F-321A36EDA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4894002"/>
            <a:ext cx="1094887" cy="15398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678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367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57DD8C-DF6C-12DF-0965-816A90BAD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353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597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39A92B-AD09-9193-CAD9-9304C82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4885893"/>
            <a:ext cx="110065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5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F71D054-17C6-A047-9B54-1695A9ED5C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2773" y="7416"/>
            <a:ext cx="10287000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B44057-189B-A043-81AA-2C868A9EB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7" y="8021"/>
            <a:ext cx="10799763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7739"/>
          <a:stretch/>
        </p:blipFill>
        <p:spPr>
          <a:xfrm>
            <a:off x="10677769" y="104258"/>
            <a:ext cx="316198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160F27-0E34-A64C-891C-63B6C534F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2029" t="-3082"/>
          <a:stretch/>
        </p:blipFill>
        <p:spPr>
          <a:xfrm>
            <a:off x="10993967" y="104258"/>
            <a:ext cx="1111254" cy="2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0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00E3A2F7-5FCA-4D4E-B065-AA8AB240BE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6455" y="0"/>
            <a:ext cx="1036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CF089C-5AF7-3E4D-997A-2563704481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016" y="111802"/>
            <a:ext cx="1425205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2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7EBBE1A-037E-476C-8D0F-9DD7F516AD1A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anose="020F0502020204030204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00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17349" y="1415411"/>
            <a:ext cx="10667056" cy="23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5255" tIns="15255" rIns="15255" bIns="15255" numCol="1" anchor="b" anchorCtr="0" compatLnSpc="1">
            <a:prstTxWarp prst="textNoShape">
              <a:avLst/>
            </a:prstTxWarp>
          </a:bodyPr>
          <a:lstStyle>
            <a:lvl1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7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1pPr>
            <a:lvl2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2pPr>
            <a:lvl3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3pPr>
            <a:lvl4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4pPr>
            <a:lvl5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5pPr>
            <a:lvl6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900870"/>
            <a:r>
              <a:rPr lang="ru-RU" altLang="ru-RU" sz="4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Региональные меры поддержки </a:t>
            </a:r>
          </a:p>
          <a:p>
            <a:pPr defTabSz="900870"/>
            <a:endParaRPr lang="ru-RU" altLang="ru-RU" sz="10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00870"/>
            <a:r>
              <a:rPr lang="ru-RU" altLang="ru-RU" sz="2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Московская область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3279" y="4086382"/>
            <a:ext cx="10915196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2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субъектам МСП на модернизацию и лизинг оборудования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160031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осуществляет деятельность в сфере производства товаров (работ, услуг) по видам деятельности в соответствии с разделами «A», «B», «C», «D», «E», «F», «H», «I», «J», «P», «Q», «R», классами 71, 75, 95, 96 ОКВЭД;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произведены не ранее 1 июля 2023 года;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приобретенное оборудование не находилось ранее в эксплуатации;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изготовления приобретенного оборудования не превышает 5 лет;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приобретенное оборудование не предназначено для ведения деятельности в соответствии с разделом «G» ОКВЭД.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произведенных и подтвержденных затрат, но не более 5 млн рублей.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885417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138806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471531"/>
            <a:ext cx="249006" cy="2406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61E4B9-932D-EA27-652C-70BD056A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50" y="5041247"/>
            <a:ext cx="1311383" cy="1311383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1AE7F1-B851-4CBE-CD14-CE591FD2F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067" y="5072862"/>
            <a:ext cx="1248154" cy="1248154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C849C-DD30-C04B-3D9F-D4DC0AE66A50}"/>
              </a:ext>
            </a:extLst>
          </p:cNvPr>
          <p:cNvSpPr txBox="1"/>
          <p:nvPr/>
        </p:nvSpPr>
        <p:spPr>
          <a:xfrm>
            <a:off x="550453" y="6440103"/>
            <a:ext cx="5623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B24D79-80B8-6A5D-94AB-917AE84B4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2C0CC6-1944-D91A-790D-CF1707968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66" y="5076804"/>
            <a:ext cx="1248155" cy="124815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Субсидии социальным предприятиям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059759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состоит в перечне субъектов МСП, имеющих статус социальных предприятий или осуществляет основной вид деятельности в соответствии подгруппой 32.99.8 раздела «C», группой 85.41 раздела «Р» или группой 88.91 раздела «Q» ОКВЭД;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затраты произведены в полном объеме.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произведены не ранее 1 сентября 2023 года.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85% затрат и до 3 млн рублей (для субъектов МСП, осуществляющих деятельность, связанную с созданием и развитием в детских центрах групп для детей до трех лет (ясельные группы);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85% затрат и до 2 млн рублей (для остальных участников конкурса).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785145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038534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7" y="419509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3F1EF-F400-22E4-5B5D-3794D94AA8F5}"/>
              </a:ext>
            </a:extLst>
          </p:cNvPr>
          <p:cNvSpPr txBox="1"/>
          <p:nvPr/>
        </p:nvSpPr>
        <p:spPr>
          <a:xfrm>
            <a:off x="550453" y="6440103"/>
            <a:ext cx="5699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C890AF-6209-9A40-1D94-9BD4CA9B23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27952D-523D-4085-DD87-6019C5F7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448" y="5042951"/>
            <a:ext cx="1307981" cy="13079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промышленным предприятиям на покупку оборудования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50453" y="1279858"/>
            <a:ext cx="11418832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юридические лица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имеет налоговой задолженности;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имеет просроченной (неурегулированной) задолженности по возврату в бюджет Московской области субсидий, бюджетных инвестиций;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руководитель, члены коллегиального исполнительного органа, главный бухгалтер отсутствуют в реестре дисквалифицированных лиц;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является иностранным юридическим лицом, офшорной компанией, а также российским юридическим лицом, в уставном (складочном) капитале которого доля прямого или косвенного (через третьих лиц) участия офшорных компаний в совокупности превышает 25 % (при расчете доли участия офшорных компаний не учитывается участие офшорных компаний в капитале ПАО, акции которых обращаются на организованных торгах в РФ);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было принято решение об оказании аналогичной поддержки из федерального или муниципального бюджета, затраты на оборудование не возмещаются в соответствии с другими нормативными правовыми актами;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достиг значения результатов предоставления Субсидии, установленных ранее заключенными Соглашениями о предоставлении Субсидии по аналогичному мероприятию.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произведенных и подтвержденных затрат, но не более 20 млн рублей на одного получателя Субсидии.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6" y="1890275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279858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5" y="4301538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4E776B-7401-588E-7B7C-1635AEE7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60" y="5072862"/>
            <a:ext cx="1252903" cy="1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AB7F8-550E-F3A2-D069-2096D3402054}"/>
              </a:ext>
            </a:extLst>
          </p:cNvPr>
          <p:cNvSpPr txBox="1"/>
          <p:nvPr/>
        </p:nvSpPr>
        <p:spPr>
          <a:xfrm>
            <a:off x="550453" y="6440103"/>
            <a:ext cx="5976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4FF920-2573-AEEE-7F46-20EDAF97F1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4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E398B9-8367-4552-D44D-71239E1A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27" y="5072862"/>
            <a:ext cx="1248154" cy="1248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на маркетплейсы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042980"/>
            <a:ext cx="11380046" cy="371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самозанятые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 или самозанятым гражданином;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осуществляет деятельность в сфере в соответствии с разделами «A», «C», классом 56 ОКВЭД или реализует товары собственного бренда (под своим товарным знаком);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или в центрах «Мой бизнес» АНО «АИР» заявку на расширенную оценку количественных и качественных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затраты, заявленные к компенсации, произведены в полном объеме;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действующим поставщиком торговой онлайн-площадки.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произведенных и подтвержденных затрат, но не более 500 тыс. рублей на одного получателя Субсидии за весь период реализации мероприятия.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952925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021756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53065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DDB1C-CFAF-6D20-61CF-3428E5003FB9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867281-02C0-264D-D471-04B337414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AA9D4B-87F7-B8E5-10C8-0A2ABC9D1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66" y="5072862"/>
            <a:ext cx="1248155" cy="12481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Субсидии на развитие бизнеса по франшизе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160427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 (для юридических лиц возможна регистрация в ином субъекте РФ, но обязательно наличие обособленного подразделения);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открытие объекта в рамках франшизы не ранее 1 января 2020 года;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понесены не ранее 1 января 2023 года;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затраты произведены в полном объеме;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оборудование принято и поставлено на баланс.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50% затрат до 1 млн рублей (для региональных франшиз);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50% затрат до 0,5 млн рублей (для франшиз из других субъектов РФ).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885813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139202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27898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1428-0F39-17CD-C1B3-50F3B7B1E920}"/>
              </a:ext>
            </a:extLst>
          </p:cNvPr>
          <p:cNvSpPr txBox="1"/>
          <p:nvPr/>
        </p:nvSpPr>
        <p:spPr>
          <a:xfrm>
            <a:off x="550453" y="6440103"/>
            <a:ext cx="5545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FEC28-F86C-25E6-7070-B7CD30EC65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Программы микрофинансирования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8154211" y="5755858"/>
            <a:ext cx="2415987" cy="86038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0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0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6850225" y="5710389"/>
            <a:ext cx="3259933" cy="10050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1428-0F39-17CD-C1B3-50F3B7B1E920}"/>
              </a:ext>
            </a:extLst>
          </p:cNvPr>
          <p:cNvSpPr txBox="1"/>
          <p:nvPr/>
        </p:nvSpPr>
        <p:spPr>
          <a:xfrm>
            <a:off x="550453" y="6440103"/>
            <a:ext cx="5545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FEC28-F86C-25E6-7070-B7CD30EC6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40934F-6AA1-4BB0-B956-8CF031FC6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71" y="5746222"/>
            <a:ext cx="841837" cy="8564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8624AC-B5A9-444C-9FED-9CA478897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83" y="1102142"/>
            <a:ext cx="9506311" cy="45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73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шаблон</Template>
  <TotalTime>8706</TotalTime>
  <Words>1176</Words>
  <Application>Microsoft Office PowerPoint</Application>
  <PresentationFormat>Широкоэкранный</PresentationFormat>
  <Paragraphs>146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Segoe UI Semilight</vt:lpstr>
      <vt:lpstr>Calibri</vt:lpstr>
      <vt:lpstr>Segoe UI</vt:lpstr>
      <vt:lpstr>Arial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Двойных Александр Владимирович</dc:creator>
  <cp:lastModifiedBy>Семенова Мария Александровна</cp:lastModifiedBy>
  <cp:revision>237</cp:revision>
  <dcterms:created xsi:type="dcterms:W3CDTF">2021-12-21T06:30:22Z</dcterms:created>
  <dcterms:modified xsi:type="dcterms:W3CDTF">2024-06-19T15:07:33Z</dcterms:modified>
</cp:coreProperties>
</file>