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356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yin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4680"/>
        </a:fontRef>
        <a:srgbClr val="00468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7E5"/>
          </a:solidFill>
        </a:fill>
      </a:tcStyle>
    </a:wholeTbl>
    <a:band2H>
      <a:tcTxStyle/>
      <a:tcStyle>
        <a:tcBdr/>
        <a:fill>
          <a:solidFill>
            <a:srgbClr val="E7EC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CCD7E5"/>
          </a:solidFill>
        </a:fill>
      </a:tcStyle>
    </a:wholeTbl>
    <a:band2H>
      <a:tcTxStyle/>
      <a:tcStyle>
        <a:tcBdr/>
        <a:fill>
          <a:solidFill>
            <a:srgbClr val="E7ECF2"/>
          </a:solidFill>
        </a:fill>
      </a:tcStyle>
    </a:band2H>
    <a:firstCo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381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381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DDDDDE"/>
          </a:solidFill>
        </a:fill>
      </a:tcStyle>
    </a:wholeTbl>
    <a:band2H>
      <a:tcTxStyle/>
      <a:tcStyle>
        <a:tcBdr/>
        <a:fill>
          <a:solidFill>
            <a:srgbClr val="EFEFEF"/>
          </a:solidFill>
        </a:fill>
      </a:tcStyle>
    </a:band2H>
    <a:firstCo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381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381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CEE4D4"/>
          </a:solidFill>
        </a:fill>
      </a:tcStyle>
    </a:wholeTbl>
    <a:band2H>
      <a:tcTxStyle/>
      <a:tcStyle>
        <a:tcBdr/>
        <a:fill>
          <a:solidFill>
            <a:srgbClr val="E8F2EB"/>
          </a:solidFill>
        </a:fill>
      </a:tcStyle>
    </a:band2H>
    <a:firstCo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381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381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9"/>
          </a:solidFill>
        </a:fill>
      </a:tcStyle>
    </a:wholeTbl>
    <a:band2H>
      <a:tcTxStyle/>
      <a:tcStyle>
        <a:tcBdr/>
        <a:fill>
          <a:solidFill>
            <a:srgbClr val="003560"/>
          </a:solidFill>
        </a:fill>
      </a:tcStyle>
    </a:band2H>
    <a:firstCo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560"/>
              </a:solidFill>
              <a:prstDash val="solid"/>
              <a:round/>
            </a:ln>
          </a:top>
          <a:bottom>
            <a:ln w="254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3560"/>
          </a:solidFill>
        </a:fill>
      </a:tcStyle>
    </a:lastRow>
    <a:fir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560"/>
              </a:solidFill>
              <a:prstDash val="solid"/>
              <a:round/>
            </a:ln>
          </a:top>
          <a:bottom>
            <a:ln w="254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CACCD1"/>
          </a:solidFill>
        </a:fill>
      </a:tcStyle>
    </a:wholeTbl>
    <a:band2H>
      <a:tcTxStyle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003560"/>
          </a:solidFill>
        </a:fill>
      </a:tcStyle>
    </a:firstCol>
    <a:la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38100" cap="flat">
              <a:solidFill>
                <a:srgbClr val="003560"/>
              </a:solidFill>
              <a:prstDash val="solid"/>
              <a:round/>
            </a:ln>
          </a:top>
          <a:bottom>
            <a:ln w="127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003560"/>
          </a:solidFill>
        </a:fill>
      </a:tcStyle>
    </a:lastRow>
    <a:firstRow>
      <a:tcTxStyle b="on" i="off">
        <a:fontRef idx="major">
          <a:srgbClr val="003560"/>
        </a:fontRef>
        <a:srgbClr val="003560"/>
      </a:tcTxStyle>
      <a:tcStyle>
        <a:tcBdr>
          <a:left>
            <a:ln w="12700" cap="flat">
              <a:solidFill>
                <a:srgbClr val="003560"/>
              </a:solidFill>
              <a:prstDash val="solid"/>
              <a:round/>
            </a:ln>
          </a:left>
          <a:right>
            <a:ln w="12700" cap="flat">
              <a:solidFill>
                <a:srgbClr val="003560"/>
              </a:solidFill>
              <a:prstDash val="solid"/>
              <a:round/>
            </a:ln>
          </a:right>
          <a:top>
            <a:ln w="12700" cap="flat">
              <a:solidFill>
                <a:srgbClr val="003560"/>
              </a:solidFill>
              <a:prstDash val="solid"/>
              <a:round/>
            </a:ln>
          </a:top>
          <a:bottom>
            <a:ln w="38100" cap="flat">
              <a:solidFill>
                <a:srgbClr val="003560"/>
              </a:solidFill>
              <a:prstDash val="solid"/>
              <a:round/>
            </a:ln>
          </a:bottom>
          <a:insideH>
            <a:ln w="12700" cap="flat">
              <a:solidFill>
                <a:srgbClr val="003560"/>
              </a:solidFill>
              <a:prstDash val="solid"/>
              <a:round/>
            </a:ln>
          </a:insideH>
          <a:insideV>
            <a:ln w="12700" cap="flat">
              <a:solidFill>
                <a:srgbClr val="003560"/>
              </a:solidFill>
              <a:prstDash val="solid"/>
              <a:round/>
            </a:ln>
          </a:insideV>
        </a:tcBdr>
        <a:fill>
          <a:solidFill>
            <a:srgbClr val="00356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167817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55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635" y="1269216"/>
            <a:ext cx="6400306" cy="3865787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Shape 138"/>
          <p:cNvSpPr>
            <a:spLocks noGrp="1"/>
          </p:cNvSpPr>
          <p:nvPr>
            <p:ph type="pic" sz="quarter" idx="13"/>
          </p:nvPr>
        </p:nvSpPr>
        <p:spPr>
          <a:xfrm>
            <a:off x="1633490" y="1453375"/>
            <a:ext cx="4791170" cy="3077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668591" y="75790"/>
            <a:ext cx="5163132" cy="21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BFBFB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Министерство инвестиций, промышленности и науки Московской области </a:t>
            </a:r>
          </a:p>
        </p:txBody>
      </p:sp>
      <p:sp>
        <p:nvSpPr>
          <p:cNvPr id="140" name="Shape 140"/>
          <p:cNvSpPr>
            <a:spLocks noGrp="1"/>
          </p:cNvSpPr>
          <p:nvPr>
            <p:ph type="sldNum" sz="quarter" idx="2"/>
          </p:nvPr>
        </p:nvSpPr>
        <p:spPr>
          <a:xfrm>
            <a:off x="8452886" y="6234432"/>
            <a:ext cx="284715" cy="2438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3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xfrm>
            <a:off x="638630" y="457200"/>
            <a:ext cx="413339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158" name="Shape 158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638630" y="2057400"/>
            <a:ext cx="4133397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60" name="Shape 1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8724899" y="365125"/>
            <a:ext cx="2828474" cy="5811838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1"/>
          </p:nvPr>
        </p:nvSpPr>
        <p:spPr>
          <a:xfrm>
            <a:off x="668593" y="365125"/>
            <a:ext cx="7903907" cy="58118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78" name="Shape 1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11032336" y="6432551"/>
            <a:ext cx="1159664" cy="378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87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rgbClr val="BF9000"/>
              </a:gs>
            </a:gsLst>
            <a:lin ang="27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515939" y="174924"/>
            <a:ext cx="9583505" cy="86177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lnSpc>
                <a:spcPct val="100000"/>
              </a:lnSpc>
              <a:defRPr>
                <a:solidFill>
                  <a:schemeClr val="accent1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sz="quarter" idx="1"/>
          </p:nvPr>
        </p:nvSpPr>
        <p:spPr>
          <a:xfrm>
            <a:off x="515935" y="6354976"/>
            <a:ext cx="6096001" cy="32316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lvl1pPr>
            <a:lvl2pPr marL="571499" indent="-114299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marL="1041400" indent="-127000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marL="1498600" indent="-127000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marL="1971675" indent="-142875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535353"/>
                </a:solidFill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88" name="Shape 188"/>
          <p:cNvSpPr>
            <a:spLocks noGrp="1"/>
          </p:cNvSpPr>
          <p:nvPr>
            <p:ph type="pic" sz="quarter" idx="13"/>
          </p:nvPr>
        </p:nvSpPr>
        <p:spPr>
          <a:xfrm>
            <a:off x="8962435" y="1341437"/>
            <a:ext cx="2721249" cy="32077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sldNum" sz="quarter" idx="2"/>
          </p:nvPr>
        </p:nvSpPr>
        <p:spPr>
          <a:xfrm>
            <a:off x="11347457" y="6473180"/>
            <a:ext cx="312500" cy="294641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400">
                <a:solidFill>
                  <a:srgbClr val="00356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638630" y="1681163"/>
            <a:ext cx="5358947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0">
              <a:buSzTx/>
              <a:buFontTx/>
              <a:buNone/>
              <a:defRPr b="1"/>
            </a:lvl2pPr>
            <a:lvl3pPr marL="0" indent="0">
              <a:buSzTx/>
              <a:buFontTx/>
              <a:buNone/>
              <a:defRPr b="1"/>
            </a:lvl3pPr>
            <a:lvl4pPr marL="0" indent="0">
              <a:buSzTx/>
              <a:buFontTx/>
              <a:buNone/>
              <a:defRPr b="1"/>
            </a:lvl4pPr>
            <a:lvl5pPr marL="0" indent="0">
              <a:buSzTx/>
              <a:buFontTx/>
              <a:buNone/>
              <a:defRPr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381170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pic" sz="quarter" idx="13"/>
          </p:nvPr>
        </p:nvSpPr>
        <p:spPr>
          <a:xfrm>
            <a:off x="761680" y="1979314"/>
            <a:ext cx="3603743" cy="23963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sz="quarter" idx="1"/>
          </p:nvPr>
        </p:nvSpPr>
        <p:spPr>
          <a:xfrm>
            <a:off x="4477825" y="1979314"/>
            <a:ext cx="2960748" cy="28623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>
                <a:solidFill>
                  <a:srgbClr val="13151C"/>
                </a:solidFill>
              </a:defRPr>
            </a:lvl1pPr>
            <a:lvl2pPr marL="617219" indent="-160019">
              <a:buFontTx/>
              <a:defRPr sz="1400">
                <a:solidFill>
                  <a:srgbClr val="13151C"/>
                </a:solidFill>
              </a:defRPr>
            </a:lvl2pPr>
            <a:lvl3pPr marL="1092200" indent="-177800">
              <a:buFontTx/>
              <a:defRPr sz="1400">
                <a:solidFill>
                  <a:srgbClr val="13151C"/>
                </a:solidFill>
              </a:defRPr>
            </a:lvl3pPr>
            <a:lvl4pPr marL="1549400" indent="-177800">
              <a:buFontTx/>
              <a:defRPr sz="1400">
                <a:solidFill>
                  <a:srgbClr val="13151C"/>
                </a:solidFill>
              </a:defRPr>
            </a:lvl4pPr>
            <a:lvl5pPr marL="2028825" indent="-200025">
              <a:buFontTx/>
              <a:defRPr sz="1400">
                <a:solidFill>
                  <a:srgbClr val="13151C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sz="quarter" idx="14"/>
          </p:nvPr>
        </p:nvSpPr>
        <p:spPr>
          <a:xfrm>
            <a:off x="4477825" y="2278581"/>
            <a:ext cx="2960748" cy="341635"/>
          </a:xfrm>
          <a:prstGeom prst="rect">
            <a:avLst/>
          </a:prstGeom>
        </p:spPr>
        <p:txBody>
          <a:bodyPr/>
          <a:lstStyle/>
          <a:p>
            <a:pPr marL="157734" indent="-157734" defTabSz="630936">
              <a:spcBef>
                <a:spcPts val="600"/>
              </a:spcBef>
              <a:defRPr sz="1656"/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sz="quarter" idx="15"/>
          </p:nvPr>
        </p:nvSpPr>
        <p:spPr>
          <a:xfrm>
            <a:off x="5398163" y="3928671"/>
            <a:ext cx="3603743" cy="23963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6"/>
          </p:nvPr>
        </p:nvSpPr>
        <p:spPr>
          <a:xfrm>
            <a:off x="9114308" y="3928671"/>
            <a:ext cx="2743203" cy="286235"/>
          </a:xfrm>
          <a:prstGeom prst="rect">
            <a:avLst/>
          </a:prstGeom>
        </p:spPr>
        <p:txBody>
          <a:bodyPr/>
          <a:lstStyle/>
          <a:p>
            <a:pPr marL="125730" indent="-125730" defTabSz="502920">
              <a:spcBef>
                <a:spcPts val="500"/>
              </a:spcBef>
              <a:defRPr sz="132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body" sz="quarter" idx="17"/>
          </p:nvPr>
        </p:nvSpPr>
        <p:spPr>
          <a:xfrm>
            <a:off x="9114308" y="4227938"/>
            <a:ext cx="2743201" cy="341635"/>
          </a:xfrm>
          <a:prstGeom prst="rect">
            <a:avLst/>
          </a:prstGeom>
        </p:spPr>
        <p:txBody>
          <a:bodyPr/>
          <a:lstStyle/>
          <a:p>
            <a:pPr marL="157734" indent="-157734" defTabSz="630936">
              <a:spcBef>
                <a:spcPts val="600"/>
              </a:spcBef>
              <a:defRPr sz="1656"/>
            </a:pPr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761680" y="3898996"/>
            <a:ext cx="3603743" cy="23963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85" name="Shape 85"/>
          <p:cNvSpPr>
            <a:spLocks noGrp="1"/>
          </p:cNvSpPr>
          <p:nvPr>
            <p:ph type="pic" sz="quarter" idx="14"/>
          </p:nvPr>
        </p:nvSpPr>
        <p:spPr>
          <a:xfrm>
            <a:off x="5398163" y="1979314"/>
            <a:ext cx="3603743" cy="23963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9114308" y="2864373"/>
            <a:ext cx="2439064" cy="28623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>
                <a:solidFill>
                  <a:srgbClr val="13151C"/>
                </a:solidFill>
              </a:defRPr>
            </a:lvl1pPr>
            <a:lvl2pPr marL="617219" indent="-160019">
              <a:buFontTx/>
              <a:defRPr sz="1400">
                <a:solidFill>
                  <a:srgbClr val="13151C"/>
                </a:solidFill>
              </a:defRPr>
            </a:lvl2pPr>
            <a:lvl3pPr marL="1092200" indent="-177800">
              <a:buFontTx/>
              <a:defRPr sz="1400">
                <a:solidFill>
                  <a:srgbClr val="13151C"/>
                </a:solidFill>
              </a:defRPr>
            </a:lvl3pPr>
            <a:lvl4pPr marL="1549400" indent="-177800">
              <a:buFontTx/>
              <a:defRPr sz="1400">
                <a:solidFill>
                  <a:srgbClr val="13151C"/>
                </a:solidFill>
              </a:defRPr>
            </a:lvl4pPr>
            <a:lvl5pPr marL="2028825" indent="-200025">
              <a:buFontTx/>
              <a:defRPr sz="1400">
                <a:solidFill>
                  <a:srgbClr val="13151C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quarter" idx="15"/>
          </p:nvPr>
        </p:nvSpPr>
        <p:spPr>
          <a:xfrm>
            <a:off x="9114308" y="3163640"/>
            <a:ext cx="2439063" cy="341636"/>
          </a:xfrm>
          <a:prstGeom prst="rect">
            <a:avLst/>
          </a:prstGeom>
        </p:spPr>
        <p:txBody>
          <a:bodyPr/>
          <a:lstStyle/>
          <a:p>
            <a:pPr marL="157734" indent="-157734" defTabSz="630936">
              <a:spcBef>
                <a:spcPts val="600"/>
              </a:spcBef>
              <a:defRPr sz="1656"/>
            </a:pPr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body" sz="quarter" idx="16"/>
          </p:nvPr>
        </p:nvSpPr>
        <p:spPr>
          <a:xfrm>
            <a:off x="4477825" y="4910835"/>
            <a:ext cx="2960748" cy="286235"/>
          </a:xfrm>
          <a:prstGeom prst="rect">
            <a:avLst/>
          </a:prstGeom>
        </p:spPr>
        <p:txBody>
          <a:bodyPr/>
          <a:lstStyle/>
          <a:p>
            <a:pPr marL="125730" indent="-125730" defTabSz="502920">
              <a:spcBef>
                <a:spcPts val="500"/>
              </a:spcBef>
              <a:defRPr sz="1320"/>
            </a:pPr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body" sz="quarter" idx="17"/>
          </p:nvPr>
        </p:nvSpPr>
        <p:spPr>
          <a:xfrm>
            <a:off x="4477825" y="5210102"/>
            <a:ext cx="2960748" cy="341635"/>
          </a:xfrm>
          <a:prstGeom prst="rect">
            <a:avLst/>
          </a:prstGeom>
        </p:spPr>
        <p:txBody>
          <a:bodyPr/>
          <a:lstStyle/>
          <a:p>
            <a:pPr marL="157734" indent="-157734" defTabSz="630936">
              <a:spcBef>
                <a:spcPts val="600"/>
              </a:spcBef>
              <a:defRPr sz="1656"/>
            </a:pPr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pic>
        <p:nvPicPr>
          <p:cNvPr id="98" name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501" y="1459021"/>
            <a:ext cx="5128999" cy="5128996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>
            <a:spLocks noGrp="1"/>
          </p:cNvSpPr>
          <p:nvPr>
            <p:ph type="pic" sz="quarter" idx="13"/>
          </p:nvPr>
        </p:nvSpPr>
        <p:spPr>
          <a:xfrm>
            <a:off x="3762488" y="2355176"/>
            <a:ext cx="4673308" cy="266919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668591" y="75790"/>
            <a:ext cx="5163132" cy="21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BFBFB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Министерство инвестиций, промышленности и науки Московской области </a:t>
            </a:r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pic>
        <p:nvPicPr>
          <p:cNvPr id="109" name="im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847" y="2357107"/>
            <a:ext cx="6400306" cy="3865787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>
            <a:spLocks noGrp="1"/>
          </p:cNvSpPr>
          <p:nvPr>
            <p:ph type="pic" sz="quarter" idx="13"/>
          </p:nvPr>
        </p:nvSpPr>
        <p:spPr>
          <a:xfrm>
            <a:off x="3691702" y="2541266"/>
            <a:ext cx="4791173" cy="3077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668591" y="75790"/>
            <a:ext cx="5163132" cy="21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BFBFB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Министерство инвестиций, промышленности и науки Московской области 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pic>
        <p:nvPicPr>
          <p:cNvPr id="120" name="im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634" y="2577650"/>
            <a:ext cx="6400309" cy="3865785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>
            <a:spLocks noGrp="1"/>
          </p:cNvSpPr>
          <p:nvPr>
            <p:ph type="pic" sz="quarter" idx="13"/>
          </p:nvPr>
        </p:nvSpPr>
        <p:spPr>
          <a:xfrm>
            <a:off x="6203913" y="2814197"/>
            <a:ext cx="4811753" cy="298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668591" y="75790"/>
            <a:ext cx="5163132" cy="21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BFBFB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Министерство инвестиций, промышленности и науки Московской области </a:t>
            </a:r>
          </a:p>
        </p:txBody>
      </p:sp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68591" y="75790"/>
            <a:ext cx="5163132" cy="21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BFBFB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Министерство инвестиций, промышленности и науки Московской области 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38627" y="365125"/>
            <a:ext cx="10914745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38627" y="1825625"/>
            <a:ext cx="10914745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268656" y="6485257"/>
            <a:ext cx="284716" cy="2438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 b="1">
                <a:solidFill>
                  <a:srgbClr val="BFBFB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</p:sldLayoutIdLst>
  <p:transition spd="med"/>
  <p:hf hdr="0" ft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 Semilight"/>
          <a:ea typeface="Segoe UI Semilight"/>
          <a:cs typeface="Segoe UI Semilight"/>
          <a:sym typeface="Segoe UI Semi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3pPr>
      <a:lvl4pPr marL="1676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5pPr>
      <a:lvl6pPr marL="25908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6pPr>
      <a:lvl7pPr marL="30480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7pPr>
      <a:lvl8pPr marL="3505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8pPr>
      <a:lvl9pPr marL="3962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4680"/>
          </a:solidFill>
          <a:uFillTx/>
          <a:latin typeface="Segoe UI"/>
          <a:ea typeface="Segoe UI"/>
          <a:cs typeface="Segoe UI"/>
          <a:sym typeface="Segoe U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tif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228491" y="193614"/>
            <a:ext cx="11735018" cy="548641"/>
          </a:xfrm>
          <a:prstGeom prst="rect">
            <a:avLst/>
          </a:prstGeom>
        </p:spPr>
        <p:txBody>
          <a:bodyPr/>
          <a:lstStyle>
            <a:lvl1pPr defTabSz="461317">
              <a:defRPr sz="2309"/>
            </a:lvl1pPr>
          </a:lstStyle>
          <a:p>
            <a:r>
              <a:rPr dirty="0" err="1"/>
              <a:t>Грант</a:t>
            </a:r>
            <a:r>
              <a:rPr dirty="0"/>
              <a:t> ФРП МО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компенсацию</a:t>
            </a:r>
            <a:r>
              <a:rPr dirty="0"/>
              <a:t> % по </a:t>
            </a:r>
            <a:r>
              <a:rPr dirty="0" err="1"/>
              <a:t>кредитам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lang="ru-RU" dirty="0"/>
              <a:t>основные </a:t>
            </a:r>
            <a:r>
              <a:rPr dirty="0" err="1"/>
              <a:t>средств</a:t>
            </a:r>
            <a:r>
              <a:rPr lang="ru-RU" dirty="0"/>
              <a:t>а</a:t>
            </a:r>
            <a:endParaRPr dirty="0"/>
          </a:p>
        </p:txBody>
      </p:sp>
      <p:sp>
        <p:nvSpPr>
          <p:cNvPr id="281" name="Shape 281"/>
          <p:cNvSpPr>
            <a:spLocks noGrp="1"/>
          </p:cNvSpPr>
          <p:nvPr>
            <p:ph type="sldNum" sz="quarter" idx="4294967295"/>
          </p:nvPr>
        </p:nvSpPr>
        <p:spPr>
          <a:xfrm>
            <a:off x="11232537" y="6466205"/>
            <a:ext cx="320831" cy="28193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288108" y="772794"/>
            <a:ext cx="4856454" cy="812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90000"/>
              </a:lnSpc>
              <a:defRPr sz="2800" b="1">
                <a:solidFill>
                  <a:schemeClr val="accent6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1</a:t>
            </a:r>
            <a:r>
              <a:rPr dirty="0"/>
              <a:t>0</a:t>
            </a:r>
            <a:r>
              <a:rPr lang="ru-RU" dirty="0"/>
              <a:t>0</a:t>
            </a:r>
            <a:r>
              <a:rPr dirty="0"/>
              <a:t> </a:t>
            </a:r>
            <a:r>
              <a:rPr dirty="0" err="1"/>
              <a:t>млн</a:t>
            </a:r>
            <a:r>
              <a:rPr dirty="0"/>
              <a:t>. </a:t>
            </a:r>
            <a:r>
              <a:rPr dirty="0" err="1"/>
              <a:t>руб</a:t>
            </a:r>
            <a:r>
              <a:rPr dirty="0"/>
              <a:t>. </a:t>
            </a:r>
            <a:endParaRPr sz="2400" dirty="0">
              <a:solidFill>
                <a:srgbClr val="004680"/>
              </a:solidFill>
            </a:endParaRPr>
          </a:p>
          <a:p>
            <a:pPr algn="ctr">
              <a:lnSpc>
                <a:spcPct val="90000"/>
              </a:lnSpc>
              <a:defRPr sz="2400">
                <a:solidFill>
                  <a:schemeClr val="accent6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dirty="0" err="1"/>
              <a:t>направлено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поддержку</a:t>
            </a:r>
            <a:endParaRPr dirty="0"/>
          </a:p>
        </p:txBody>
      </p:sp>
      <p:sp>
        <p:nvSpPr>
          <p:cNvPr id="283" name="Shape 283"/>
          <p:cNvSpPr/>
          <p:nvPr/>
        </p:nvSpPr>
        <p:spPr>
          <a:xfrm>
            <a:off x="6818496" y="772794"/>
            <a:ext cx="5163132" cy="812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90000"/>
              </a:lnSpc>
              <a:defRPr sz="2800" b="1">
                <a:solidFill>
                  <a:schemeClr val="accent6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6 - 7</a:t>
            </a:r>
            <a:r>
              <a:rPr dirty="0"/>
              <a:t> </a:t>
            </a:r>
            <a:r>
              <a:rPr dirty="0" err="1"/>
              <a:t>млрд</a:t>
            </a:r>
            <a:r>
              <a:rPr dirty="0"/>
              <a:t>. </a:t>
            </a:r>
            <a:r>
              <a:rPr dirty="0" err="1"/>
              <a:t>руб</a:t>
            </a:r>
            <a:r>
              <a:rPr dirty="0"/>
              <a:t>.</a:t>
            </a:r>
          </a:p>
          <a:p>
            <a:pPr algn="ctr">
              <a:lnSpc>
                <a:spcPct val="90000"/>
              </a:lnSpc>
              <a:defRPr sz="2400">
                <a:solidFill>
                  <a:schemeClr val="accent6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dirty="0" err="1"/>
              <a:t>кредитов</a:t>
            </a:r>
            <a:r>
              <a:rPr dirty="0"/>
              <a:t> с </a:t>
            </a:r>
            <a:r>
              <a:rPr dirty="0" err="1"/>
              <a:t>компенсацией</a:t>
            </a:r>
            <a:r>
              <a:rPr dirty="0"/>
              <a:t> %%</a:t>
            </a:r>
          </a:p>
        </p:txBody>
      </p:sp>
      <p:pic>
        <p:nvPicPr>
          <p:cNvPr id="284" name="image1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348" y="787140"/>
            <a:ext cx="1273305" cy="832160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Shape 290"/>
          <p:cNvSpPr/>
          <p:nvPr/>
        </p:nvSpPr>
        <p:spPr>
          <a:xfrm>
            <a:off x="0" y="5193988"/>
            <a:ext cx="12192000" cy="688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2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Основная</a:t>
            </a:r>
            <a:r>
              <a:rPr dirty="0"/>
              <a:t> </a:t>
            </a:r>
            <a:r>
              <a:rPr dirty="0" err="1"/>
              <a:t>целевая</a:t>
            </a:r>
            <a:r>
              <a:rPr dirty="0"/>
              <a:t> </a:t>
            </a:r>
            <a:r>
              <a:rPr dirty="0" err="1"/>
              <a:t>группа</a:t>
            </a:r>
            <a:r>
              <a:rPr dirty="0"/>
              <a:t> – </a:t>
            </a:r>
            <a:r>
              <a:rPr dirty="0" err="1"/>
              <a:t>средние</a:t>
            </a:r>
            <a:r>
              <a:rPr dirty="0"/>
              <a:t> </a:t>
            </a:r>
            <a:r>
              <a:rPr dirty="0" err="1"/>
              <a:t>производственные</a:t>
            </a:r>
            <a:r>
              <a:rPr dirty="0"/>
              <a:t> </a:t>
            </a:r>
            <a:r>
              <a:rPr dirty="0" err="1"/>
              <a:t>предприятия</a:t>
            </a:r>
            <a:r>
              <a:rPr dirty="0"/>
              <a:t>, </a:t>
            </a:r>
          </a:p>
          <a:p>
            <a:pPr algn="ctr" defTabSz="457200">
              <a:defRPr sz="1600" i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уже</a:t>
            </a:r>
            <a:r>
              <a:rPr dirty="0"/>
              <a:t> </a:t>
            </a:r>
            <a:r>
              <a:rPr dirty="0" err="1"/>
              <a:t>вышли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сегмент</a:t>
            </a:r>
            <a:r>
              <a:rPr dirty="0"/>
              <a:t> МСП,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входят</a:t>
            </a:r>
            <a:r>
              <a:rPr dirty="0"/>
              <a:t> в </a:t>
            </a:r>
            <a:r>
              <a:rPr dirty="0" err="1"/>
              <a:t>системообразующие</a:t>
            </a:r>
            <a:r>
              <a:rPr dirty="0"/>
              <a:t> РФ  </a:t>
            </a:r>
          </a:p>
        </p:txBody>
      </p:sp>
      <p:pic>
        <p:nvPicPr>
          <p:cNvPr id="291" name="image20.t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78" y="6276601"/>
            <a:ext cx="1570832" cy="399254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352">
            <a:extLst>
              <a:ext uri="{FF2B5EF4-FFF2-40B4-BE49-F238E27FC236}">
                <a16:creationId xmlns:a16="http://schemas.microsoft.com/office/drawing/2014/main" id="{64F99549-1298-47F0-A6E1-788DCED78670}"/>
              </a:ext>
            </a:extLst>
          </p:cNvPr>
          <p:cNvSpPr/>
          <p:nvPr/>
        </p:nvSpPr>
        <p:spPr>
          <a:xfrm>
            <a:off x="384270" y="1776477"/>
            <a:ext cx="11579239" cy="3108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342900" indent="-342900">
              <a:buSzPct val="100000"/>
              <a:buFont typeface="Wingdings" panose="05000000000000000000" pitchFamily="2" charset="2"/>
              <a:buChar char="Ø"/>
              <a:defRPr sz="2100" b="1">
                <a:solidFill>
                  <a:srgbClr val="00468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sz="2100" b="1" dirty="0" err="1">
                <a:solidFill>
                  <a:schemeClr val="tx1"/>
                </a:solidFill>
                <a:latin typeface="Segoe UI"/>
                <a:cs typeface="Segoe UI"/>
              </a:rPr>
              <a:t>Кто</a:t>
            </a:r>
            <a:r>
              <a:rPr lang="ru-RU" dirty="0"/>
              <a:t> -</a:t>
            </a:r>
            <a:r>
              <a:rPr dirty="0"/>
              <a:t> </a:t>
            </a:r>
            <a:r>
              <a:rPr dirty="0" err="1">
                <a:solidFill>
                  <a:srgbClr val="111111"/>
                </a:solidFill>
              </a:rPr>
              <a:t>предприятия</a:t>
            </a:r>
            <a:r>
              <a:rPr lang="ru-RU" dirty="0">
                <a:solidFill>
                  <a:srgbClr val="111111"/>
                </a:solidFill>
              </a:rPr>
              <a:t> обрабатывающего производства:</a:t>
            </a:r>
          </a:p>
          <a:p>
            <a:pPr marL="742950" lvl="1" indent="-285750">
              <a:buSzPct val="100000"/>
              <a:buFont typeface="Arial"/>
              <a:buChar char="•"/>
              <a:defRPr sz="1500">
                <a:solidFill>
                  <a:srgbClr val="111111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>
                <a:solidFill>
                  <a:srgbClr val="000000"/>
                </a:solidFill>
              </a:rPr>
              <a:t>Зарегистрировано как </a:t>
            </a:r>
            <a:r>
              <a:rPr lang="ru-RU" dirty="0" err="1">
                <a:solidFill>
                  <a:srgbClr val="000000"/>
                </a:solidFill>
              </a:rPr>
              <a:t>юр.лицо</a:t>
            </a:r>
            <a:r>
              <a:rPr lang="ru-RU" dirty="0">
                <a:solidFill>
                  <a:srgbClr val="000000"/>
                </a:solidFill>
              </a:rPr>
              <a:t> не мене </a:t>
            </a:r>
            <a:r>
              <a:rPr lang="ru-RU" b="1" dirty="0">
                <a:solidFill>
                  <a:srgbClr val="000000"/>
                </a:solidFill>
              </a:rPr>
              <a:t>12 мес. </a:t>
            </a:r>
            <a:r>
              <a:rPr lang="ru-RU" dirty="0">
                <a:solidFill>
                  <a:srgbClr val="000000"/>
                </a:solidFill>
              </a:rPr>
              <a:t>до даты подачи заявки </a:t>
            </a:r>
          </a:p>
          <a:p>
            <a:pPr marL="742950" lvl="1" indent="-285750">
              <a:buSzPct val="100000"/>
              <a:buFont typeface="Arial"/>
              <a:buChar char="•"/>
              <a:defRPr sz="1500">
                <a:solidFill>
                  <a:srgbClr val="111111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Регистрация юр. лица и место ведения </a:t>
            </a:r>
            <a:r>
              <a:rPr lang="ru-RU" dirty="0">
                <a:solidFill>
                  <a:srgbClr val="000000"/>
                </a:solidFill>
              </a:rPr>
              <a:t>бизнеса – </a:t>
            </a:r>
            <a:r>
              <a:rPr lang="ru-RU" b="1" dirty="0">
                <a:solidFill>
                  <a:srgbClr val="000000"/>
                </a:solidFill>
              </a:rPr>
              <a:t>Московская область </a:t>
            </a:r>
          </a:p>
          <a:p>
            <a:pPr marL="742950" lvl="1" indent="-285750">
              <a:buSzPct val="100000"/>
              <a:buFont typeface="Arial"/>
              <a:buChar char="•"/>
              <a:defRPr sz="1500">
                <a:solidFill>
                  <a:srgbClr val="111111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b="1" dirty="0"/>
              <a:t>Р</a:t>
            </a:r>
            <a:r>
              <a:rPr lang="ru-RU" b="1" dirty="0">
                <a:solidFill>
                  <a:srgbClr val="000000"/>
                </a:solidFill>
              </a:rPr>
              <a:t>анее не получало господдержку </a:t>
            </a:r>
            <a:r>
              <a:rPr lang="ru-RU" dirty="0">
                <a:solidFill>
                  <a:srgbClr val="000000"/>
                </a:solidFill>
              </a:rPr>
              <a:t>по данному кредитному договору</a:t>
            </a:r>
          </a:p>
          <a:p>
            <a:pPr marL="285750" indent="-285750" defTabSz="457200">
              <a:spcBef>
                <a:spcPts val="1000"/>
              </a:spcBef>
              <a:buFont typeface="Wingdings" panose="05000000000000000000" pitchFamily="2" charset="2"/>
              <a:buChar char="Ø"/>
              <a:defRPr sz="16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sz="2100" b="1" dirty="0">
                <a:solidFill>
                  <a:schemeClr val="tx1"/>
                </a:solidFill>
              </a:rPr>
              <a:t>Сумма кредитного договора: </a:t>
            </a:r>
            <a:r>
              <a:rPr lang="ru-RU" sz="2100" b="1" dirty="0">
                <a:solidFill>
                  <a:srgbClr val="000000"/>
                </a:solidFill>
              </a:rPr>
              <a:t>от 50 млн руб.</a:t>
            </a:r>
            <a:endParaRPr lang="en-US" sz="2100" b="1" dirty="0">
              <a:solidFill>
                <a:srgbClr val="000000"/>
              </a:solidFill>
            </a:endParaRPr>
          </a:p>
          <a:p>
            <a:pPr marL="285750" indent="-285750" defTabSz="457200">
              <a:spcBef>
                <a:spcPts val="1000"/>
              </a:spcBef>
              <a:buFont typeface="Wingdings" panose="05000000000000000000" pitchFamily="2" charset="2"/>
              <a:buChar char="Ø"/>
              <a:defRPr sz="16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sz="2100" b="1" dirty="0" err="1">
                <a:solidFill>
                  <a:schemeClr val="tx1"/>
                </a:solidFill>
              </a:rPr>
              <a:t>Максимальный</a:t>
            </a:r>
            <a:r>
              <a:rPr sz="2100" b="1" dirty="0">
                <a:solidFill>
                  <a:schemeClr val="tx1"/>
                </a:solidFill>
              </a:rPr>
              <a:t> </a:t>
            </a:r>
            <a:r>
              <a:rPr sz="2100" b="1" dirty="0" err="1">
                <a:solidFill>
                  <a:schemeClr val="tx1"/>
                </a:solidFill>
              </a:rPr>
              <a:t>размер</a:t>
            </a:r>
            <a:r>
              <a:rPr sz="2100" b="1" dirty="0">
                <a:solidFill>
                  <a:schemeClr val="tx1"/>
                </a:solidFill>
              </a:rPr>
              <a:t> </a:t>
            </a:r>
            <a:r>
              <a:rPr lang="ru-RU" sz="2100" b="1" dirty="0">
                <a:solidFill>
                  <a:schemeClr val="tx1"/>
                </a:solidFill>
              </a:rPr>
              <a:t>субсидии</a:t>
            </a:r>
            <a:r>
              <a:rPr sz="2100" b="1" dirty="0">
                <a:solidFill>
                  <a:schemeClr val="tx1"/>
                </a:solidFill>
              </a:rPr>
              <a:t>:</a:t>
            </a:r>
            <a:r>
              <a:rPr lang="ru-RU" sz="2100" b="1" dirty="0">
                <a:solidFill>
                  <a:schemeClr val="tx1"/>
                </a:solidFill>
              </a:rPr>
              <a:t>  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  <a:sym typeface="Segoe UI"/>
              </a:rPr>
              <a:t>90%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Segoe UI"/>
                <a:cs typeface="Segoe UI"/>
                <a:sym typeface="Segoe UI"/>
              </a:rPr>
              <a:t> </a:t>
            </a:r>
            <a:r>
              <a:rPr kumimoji="0" lang="ru-RU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  <a:sym typeface="Segoe UI"/>
              </a:rPr>
              <a:t>от </a:t>
            </a:r>
            <a:r>
              <a:rPr kumimoji="0" lang="ru-RU" sz="2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"/>
                <a:cs typeface="Segoe UI"/>
                <a:sym typeface="Segoe UI"/>
              </a:rPr>
              <a:t>%-ой ставки по договору, но не более ключевой ставки ЦБ.  Не более </a:t>
            </a:r>
            <a:r>
              <a:rPr kumimoji="0" lang="ru-RU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"/>
                <a:cs typeface="Segoe UI"/>
                <a:sym typeface="Segoe UI"/>
              </a:rPr>
              <a:t>2</a:t>
            </a:r>
            <a:r>
              <a:rPr lang="ru-RU" sz="2100" b="1" dirty="0">
                <a:solidFill>
                  <a:srgbClr val="000000"/>
                </a:solidFill>
                <a:latin typeface="Segoe UI "/>
              </a:rPr>
              <a:t>0 млн руб. </a:t>
            </a:r>
            <a:r>
              <a:rPr lang="ru-RU" sz="2100" dirty="0">
                <a:solidFill>
                  <a:srgbClr val="000000"/>
                </a:solidFill>
                <a:latin typeface="Segoe UI "/>
              </a:rPr>
              <a:t>на </a:t>
            </a:r>
            <a:r>
              <a:rPr lang="ru-RU" sz="2100" dirty="0">
                <a:latin typeface="Segoe UI "/>
              </a:rPr>
              <a:t>1 предприятие</a:t>
            </a:r>
          </a:p>
          <a:p>
            <a:pPr marL="285750" indent="-285750" defTabSz="457200">
              <a:spcBef>
                <a:spcPts val="1000"/>
              </a:spcBef>
              <a:buFont typeface="Wingdings" panose="05000000000000000000" pitchFamily="2" charset="2"/>
              <a:buChar char="Ø"/>
              <a:defRPr sz="16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sz="2100" b="1" dirty="0">
                <a:solidFill>
                  <a:srgbClr val="003560"/>
                </a:solidFill>
              </a:rPr>
              <a:t>Период компенсации: </a:t>
            </a:r>
            <a:r>
              <a:rPr lang="ru-RU" sz="2100" dirty="0">
                <a:solidFill>
                  <a:srgbClr val="000000"/>
                </a:solidFill>
              </a:rPr>
              <a:t>оплаченные % за период </a:t>
            </a:r>
            <a:r>
              <a:rPr lang="ru-RU" sz="2100" b="1" dirty="0">
                <a:solidFill>
                  <a:srgbClr val="000000"/>
                </a:solidFill>
              </a:rPr>
              <a:t>01.01.2023 – 31.12.2023 </a:t>
            </a:r>
            <a:r>
              <a:rPr lang="ru-RU" sz="2100" dirty="0">
                <a:solidFill>
                  <a:srgbClr val="000000"/>
                </a:solidFill>
              </a:rPr>
              <a:t>(по кредитным средствам, полученным после 01.01.2023г.)</a:t>
            </a:r>
            <a:endParaRPr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AD990B3-9710-4E1E-B9B8-26221DEDE7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1522" y="6090087"/>
            <a:ext cx="2027132" cy="67221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DD22E35-768A-4463-A167-206CEECA91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07036" y="6214686"/>
            <a:ext cx="2197971" cy="50722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7DF328-BC31-469D-84D0-CCCFFD5D70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04004" y="6185108"/>
            <a:ext cx="1340558" cy="56303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4E17399-ABA9-4253-A4B9-FAF403AF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06" y="6236973"/>
            <a:ext cx="1847930" cy="46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44458EF-D0DC-4AED-99B3-762CAE93A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79" y="6214686"/>
            <a:ext cx="1976472" cy="57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xfrm>
            <a:off x="288107" y="273243"/>
            <a:ext cx="11735018" cy="548642"/>
          </a:xfrm>
          <a:prstGeom prst="rect">
            <a:avLst/>
          </a:prstGeom>
        </p:spPr>
        <p:txBody>
          <a:bodyPr/>
          <a:lstStyle>
            <a:lvl1pPr defTabSz="599114">
              <a:defRPr sz="3000"/>
            </a:lvl1pPr>
          </a:lstStyle>
          <a:p>
            <a:r>
              <a:rPr dirty="0" err="1"/>
              <a:t>Дорожная</a:t>
            </a:r>
            <a:r>
              <a:rPr dirty="0"/>
              <a:t> </a:t>
            </a:r>
            <a:r>
              <a:rPr dirty="0" err="1"/>
              <a:t>карта</a:t>
            </a:r>
            <a:r>
              <a:rPr dirty="0"/>
              <a:t> </a:t>
            </a:r>
            <a:r>
              <a:rPr dirty="0" err="1"/>
              <a:t>распределения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</a:t>
            </a:r>
            <a:r>
              <a:rPr dirty="0" err="1"/>
              <a:t>гранта</a:t>
            </a:r>
            <a:r>
              <a:rPr dirty="0"/>
              <a:t> </a:t>
            </a:r>
            <a:r>
              <a:rPr dirty="0" err="1"/>
              <a:t>предприятиям</a:t>
            </a:r>
            <a:endParaRPr dirty="0"/>
          </a:p>
        </p:txBody>
      </p:sp>
      <p:sp>
        <p:nvSpPr>
          <p:cNvPr id="299" name="Shape 299"/>
          <p:cNvSpPr>
            <a:spLocks noGrp="1"/>
          </p:cNvSpPr>
          <p:nvPr>
            <p:ph type="sldNum" sz="quarter" idx="4294967295"/>
          </p:nvPr>
        </p:nvSpPr>
        <p:spPr>
          <a:xfrm>
            <a:off x="11232537" y="6490920"/>
            <a:ext cx="320831" cy="28193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55250" y="1010112"/>
            <a:ext cx="3315657" cy="73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Прием заявок предприятий</a:t>
            </a:r>
            <a:endParaRPr dirty="0"/>
          </a:p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u="sng" dirty="0"/>
              <a:t>21 августа </a:t>
            </a:r>
            <a:r>
              <a:rPr u="sng" dirty="0"/>
              <a:t>-</a:t>
            </a:r>
            <a:r>
              <a:rPr lang="ru-RU" u="sng" dirty="0"/>
              <a:t> 28</a:t>
            </a:r>
            <a:r>
              <a:rPr u="sng" dirty="0"/>
              <a:t> </a:t>
            </a:r>
            <a:r>
              <a:rPr lang="ru-RU" u="sng" dirty="0"/>
              <a:t>августа</a:t>
            </a:r>
            <a:r>
              <a:rPr u="sng" dirty="0"/>
              <a:t> 202</a:t>
            </a:r>
            <a:r>
              <a:rPr lang="ru-RU" u="sng" dirty="0"/>
              <a:t>3</a:t>
            </a:r>
            <a:r>
              <a:rPr u="sng" dirty="0"/>
              <a:t> </a:t>
            </a:r>
            <a:br>
              <a:rPr dirty="0"/>
            </a:br>
            <a:endParaRPr dirty="0"/>
          </a:p>
        </p:txBody>
      </p:sp>
      <p:sp>
        <p:nvSpPr>
          <p:cNvPr id="304" name="Shape 304"/>
          <p:cNvSpPr/>
          <p:nvPr/>
        </p:nvSpPr>
        <p:spPr>
          <a:xfrm>
            <a:off x="55251" y="1600413"/>
            <a:ext cx="3293222" cy="955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457200">
              <a:spcBef>
                <a:spcPts val="1000"/>
              </a:spcBef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Сбор</a:t>
            </a:r>
            <a:r>
              <a:rPr dirty="0"/>
              <a:t> </a:t>
            </a:r>
            <a:r>
              <a:rPr dirty="0" err="1"/>
              <a:t>заявок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компенсацию</a:t>
            </a:r>
            <a:r>
              <a:rPr dirty="0"/>
              <a:t>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период</a:t>
            </a:r>
            <a:r>
              <a:rPr dirty="0"/>
              <a:t> </a:t>
            </a:r>
            <a:r>
              <a:rPr dirty="0" err="1"/>
              <a:t>кредитования</a:t>
            </a:r>
            <a:r>
              <a:rPr dirty="0"/>
              <a:t> </a:t>
            </a:r>
            <a:r>
              <a:rPr b="1" dirty="0"/>
              <a:t>с </a:t>
            </a:r>
            <a:r>
              <a:rPr lang="ru-RU" b="1" dirty="0"/>
              <a:t>01</a:t>
            </a:r>
            <a:r>
              <a:rPr b="1" dirty="0"/>
              <a:t>.0</a:t>
            </a:r>
            <a:r>
              <a:rPr lang="ru-RU" b="1" dirty="0"/>
              <a:t>1</a:t>
            </a:r>
            <a:r>
              <a:rPr b="1" dirty="0"/>
              <a:t>.2</a:t>
            </a:r>
            <a:r>
              <a:rPr lang="ru-RU" b="1" dirty="0"/>
              <a:t>3</a:t>
            </a:r>
            <a:r>
              <a:rPr b="1" dirty="0"/>
              <a:t> по </a:t>
            </a:r>
            <a:r>
              <a:rPr lang="ru-RU" b="1" dirty="0"/>
              <a:t>28</a:t>
            </a:r>
            <a:r>
              <a:rPr b="1" dirty="0"/>
              <a:t>.0</a:t>
            </a:r>
            <a:r>
              <a:rPr lang="ru-RU" b="1" dirty="0"/>
              <a:t>8</a:t>
            </a:r>
            <a:r>
              <a:rPr b="1" dirty="0"/>
              <a:t>.2</a:t>
            </a:r>
            <a:r>
              <a:rPr lang="ru-RU" b="1" dirty="0"/>
              <a:t>3</a:t>
            </a:r>
            <a:endParaRPr b="1" dirty="0"/>
          </a:p>
        </p:txBody>
      </p:sp>
      <p:sp>
        <p:nvSpPr>
          <p:cNvPr id="306" name="Shape 306"/>
          <p:cNvSpPr/>
          <p:nvPr/>
        </p:nvSpPr>
        <p:spPr>
          <a:xfrm>
            <a:off x="630413" y="3244946"/>
            <a:ext cx="406233" cy="586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 defTabSz="457200">
              <a:defRPr sz="3200" b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1</a:t>
            </a:r>
          </a:p>
        </p:txBody>
      </p:sp>
      <p:sp>
        <p:nvSpPr>
          <p:cNvPr id="307" name="Shape 307"/>
          <p:cNvSpPr/>
          <p:nvPr/>
        </p:nvSpPr>
        <p:spPr>
          <a:xfrm>
            <a:off x="3989004" y="3247844"/>
            <a:ext cx="406233" cy="586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 defTabSz="457200">
              <a:defRPr sz="3200" b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2</a:t>
            </a:r>
          </a:p>
        </p:txBody>
      </p:sp>
      <p:pic>
        <p:nvPicPr>
          <p:cNvPr id="308" name="image26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966" y="3239903"/>
            <a:ext cx="565408" cy="565408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image26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75" y="3230655"/>
            <a:ext cx="565408" cy="565408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Shape 310"/>
          <p:cNvSpPr/>
          <p:nvPr/>
        </p:nvSpPr>
        <p:spPr>
          <a:xfrm>
            <a:off x="0" y="2970376"/>
            <a:ext cx="11762611" cy="1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0" y="3981202"/>
            <a:ext cx="11762611" cy="1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7971944" y="3233239"/>
            <a:ext cx="406233" cy="586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 defTabSz="457200">
              <a:defRPr sz="3200" b="1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t>3</a:t>
            </a:r>
          </a:p>
        </p:txBody>
      </p:sp>
      <p:pic>
        <p:nvPicPr>
          <p:cNvPr id="313" name="image26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8606" y="3218950"/>
            <a:ext cx="689272" cy="565408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Shape 316"/>
          <p:cNvSpPr/>
          <p:nvPr/>
        </p:nvSpPr>
        <p:spPr>
          <a:xfrm flipV="1">
            <a:off x="3368078" y="1049439"/>
            <a:ext cx="7478" cy="1920937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17" name="Shape 317"/>
          <p:cNvSpPr/>
          <p:nvPr/>
        </p:nvSpPr>
        <p:spPr>
          <a:xfrm flipV="1">
            <a:off x="7283889" y="1091653"/>
            <a:ext cx="12904" cy="1880891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3729082" y="1004833"/>
            <a:ext cx="2983416" cy="73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Прием заявок предприятий</a:t>
            </a:r>
          </a:p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u="sng" dirty="0"/>
              <a:t>16</a:t>
            </a:r>
            <a:r>
              <a:rPr u="sng" dirty="0"/>
              <a:t>-</a:t>
            </a:r>
            <a:r>
              <a:rPr lang="ru-RU" u="sng" dirty="0"/>
              <a:t>23</a:t>
            </a:r>
            <a:r>
              <a:rPr u="sng" dirty="0"/>
              <a:t> </a:t>
            </a:r>
            <a:r>
              <a:rPr lang="ru-RU" u="sng" dirty="0" err="1"/>
              <a:t>ок</a:t>
            </a:r>
            <a:r>
              <a:rPr u="sng" dirty="0" err="1"/>
              <a:t>тября</a:t>
            </a:r>
            <a:r>
              <a:rPr u="sng" dirty="0"/>
              <a:t> 202</a:t>
            </a:r>
            <a:r>
              <a:rPr lang="ru-RU" u="sng" dirty="0"/>
              <a:t>3</a:t>
            </a:r>
            <a:r>
              <a:rPr u="sng" dirty="0"/>
              <a:t> </a:t>
            </a:r>
            <a:br>
              <a:rPr dirty="0"/>
            </a:br>
            <a:endParaRPr dirty="0"/>
          </a:p>
        </p:txBody>
      </p:sp>
      <p:sp>
        <p:nvSpPr>
          <p:cNvPr id="319" name="Shape 319"/>
          <p:cNvSpPr/>
          <p:nvPr/>
        </p:nvSpPr>
        <p:spPr>
          <a:xfrm>
            <a:off x="7551509" y="1004833"/>
            <a:ext cx="2983416" cy="73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Прием заявок предприятий</a:t>
            </a:r>
          </a:p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u="sng" dirty="0">
                <a:solidFill>
                  <a:srgbClr val="000000"/>
                </a:solidFill>
              </a:rPr>
              <a:t>1</a:t>
            </a:r>
            <a:r>
              <a:rPr lang="ru-RU" u="sng" dirty="0">
                <a:solidFill>
                  <a:srgbClr val="000000"/>
                </a:solidFill>
              </a:rPr>
              <a:t>1</a:t>
            </a:r>
            <a:r>
              <a:rPr u="sng" dirty="0">
                <a:solidFill>
                  <a:srgbClr val="000000"/>
                </a:solidFill>
              </a:rPr>
              <a:t>-</a:t>
            </a:r>
            <a:r>
              <a:rPr lang="ru-RU" u="sng" dirty="0">
                <a:solidFill>
                  <a:srgbClr val="000000"/>
                </a:solidFill>
              </a:rPr>
              <a:t>18</a:t>
            </a:r>
            <a:r>
              <a:rPr u="sng" dirty="0">
                <a:solidFill>
                  <a:srgbClr val="000000"/>
                </a:solidFill>
              </a:rPr>
              <a:t> </a:t>
            </a:r>
            <a:r>
              <a:rPr lang="ru-RU" u="sng" dirty="0" err="1">
                <a:solidFill>
                  <a:srgbClr val="000000"/>
                </a:solidFill>
              </a:rPr>
              <a:t>декаб</a:t>
            </a:r>
            <a:r>
              <a:rPr u="sng" dirty="0" err="1">
                <a:solidFill>
                  <a:srgbClr val="000000"/>
                </a:solidFill>
              </a:rPr>
              <a:t>ря</a:t>
            </a:r>
            <a:r>
              <a:rPr u="sng" dirty="0">
                <a:solidFill>
                  <a:srgbClr val="000000"/>
                </a:solidFill>
              </a:rPr>
              <a:t> 202</a:t>
            </a:r>
            <a:r>
              <a:rPr lang="ru-RU" u="sng" dirty="0">
                <a:solidFill>
                  <a:srgbClr val="000000"/>
                </a:solidFill>
              </a:rPr>
              <a:t>3</a:t>
            </a:r>
            <a:r>
              <a:rPr u="sng" dirty="0">
                <a:solidFill>
                  <a:srgbClr val="000000"/>
                </a:solidFill>
              </a:rPr>
              <a:t> </a:t>
            </a:r>
            <a:br>
              <a:rPr dirty="0"/>
            </a:br>
            <a:endParaRPr dirty="0"/>
          </a:p>
        </p:txBody>
      </p:sp>
      <p:sp>
        <p:nvSpPr>
          <p:cNvPr id="320" name="Shape 320"/>
          <p:cNvSpPr/>
          <p:nvPr/>
        </p:nvSpPr>
        <p:spPr>
          <a:xfrm flipH="1">
            <a:off x="628650" y="3998585"/>
            <a:ext cx="1" cy="1684029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1" name="Shape 321"/>
          <p:cNvSpPr/>
          <p:nvPr/>
        </p:nvSpPr>
        <p:spPr>
          <a:xfrm flipH="1">
            <a:off x="4252205" y="4006490"/>
            <a:ext cx="5593" cy="1685371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711041" y="4781647"/>
            <a:ext cx="3492387" cy="1297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457200">
              <a:spcBef>
                <a:spcPts val="1000"/>
              </a:spcBef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Заключение</a:t>
            </a:r>
            <a:r>
              <a:rPr dirty="0"/>
              <a:t> </a:t>
            </a:r>
            <a:r>
              <a:rPr dirty="0" err="1"/>
              <a:t>договоров</a:t>
            </a:r>
            <a:r>
              <a:rPr dirty="0"/>
              <a:t> и </a:t>
            </a:r>
            <a:r>
              <a:rPr dirty="0" err="1"/>
              <a:t>выделение</a:t>
            </a:r>
            <a:r>
              <a:rPr dirty="0"/>
              <a:t> </a:t>
            </a:r>
            <a:r>
              <a:rPr dirty="0" err="1"/>
              <a:t>денежных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по </a:t>
            </a:r>
            <a:r>
              <a:rPr dirty="0" err="1"/>
              <a:t>итогам</a:t>
            </a:r>
            <a:r>
              <a:rPr dirty="0"/>
              <a:t> </a:t>
            </a:r>
            <a:r>
              <a:rPr dirty="0" err="1"/>
              <a:t>отбора</a:t>
            </a:r>
            <a:r>
              <a:rPr dirty="0"/>
              <a:t> </a:t>
            </a:r>
            <a:r>
              <a:rPr dirty="0" err="1"/>
              <a:t>Экспертным</a:t>
            </a:r>
            <a:r>
              <a:rPr dirty="0"/>
              <a:t> </a:t>
            </a:r>
            <a:r>
              <a:rPr dirty="0" err="1"/>
              <a:t>советом</a:t>
            </a:r>
            <a:r>
              <a:rPr dirty="0"/>
              <a:t> </a:t>
            </a:r>
            <a:r>
              <a:rPr dirty="0" err="1"/>
              <a:t>Фонда</a:t>
            </a:r>
            <a:endParaRPr dirty="0">
              <a:solidFill>
                <a:srgbClr val="404040"/>
              </a:solidFill>
            </a:endParaRPr>
          </a:p>
        </p:txBody>
      </p:sp>
      <p:sp>
        <p:nvSpPr>
          <p:cNvPr id="323" name="Shape 323"/>
          <p:cNvSpPr/>
          <p:nvPr/>
        </p:nvSpPr>
        <p:spPr>
          <a:xfrm flipH="1">
            <a:off x="8175060" y="3985537"/>
            <a:ext cx="4041" cy="1713006"/>
          </a:xfrm>
          <a:prstGeom prst="line">
            <a:avLst/>
          </a:prstGeom>
          <a:ln>
            <a:solidFill>
              <a:srgbClr val="2C7FB5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711042" y="3986864"/>
            <a:ext cx="2296286" cy="73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Предоставление</a:t>
            </a:r>
            <a:r>
              <a:rPr dirty="0"/>
              <a:t> </a:t>
            </a:r>
            <a:r>
              <a:rPr dirty="0" err="1"/>
              <a:t>грантов</a:t>
            </a:r>
            <a:r>
              <a:rPr dirty="0"/>
              <a:t> </a:t>
            </a:r>
            <a:r>
              <a:rPr dirty="0" err="1"/>
              <a:t>заявителям</a:t>
            </a:r>
            <a:endParaRPr dirty="0"/>
          </a:p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0</a:t>
            </a:r>
            <a:r>
              <a:rPr lang="ru-RU" dirty="0"/>
              <a:t>4</a:t>
            </a:r>
            <a:r>
              <a:rPr dirty="0"/>
              <a:t>-</a:t>
            </a:r>
            <a:r>
              <a:rPr lang="ru-RU" dirty="0"/>
              <a:t>07</a:t>
            </a:r>
            <a:r>
              <a:rPr dirty="0"/>
              <a:t> </a:t>
            </a:r>
            <a:r>
              <a:rPr lang="ru-RU" dirty="0" err="1"/>
              <a:t>сентябр</a:t>
            </a:r>
            <a:r>
              <a:rPr dirty="0"/>
              <a:t>я 202</a:t>
            </a:r>
            <a:r>
              <a:rPr lang="ru-RU" dirty="0"/>
              <a:t>3</a:t>
            </a:r>
            <a:endParaRPr dirty="0"/>
          </a:p>
        </p:txBody>
      </p:sp>
      <p:sp>
        <p:nvSpPr>
          <p:cNvPr id="325" name="Shape 325"/>
          <p:cNvSpPr/>
          <p:nvPr/>
        </p:nvSpPr>
        <p:spPr>
          <a:xfrm>
            <a:off x="3768126" y="1618099"/>
            <a:ext cx="3369175" cy="955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457200">
              <a:spcBef>
                <a:spcPts val="1000"/>
              </a:spcBef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Сбор</a:t>
            </a:r>
            <a:r>
              <a:rPr dirty="0"/>
              <a:t> </a:t>
            </a:r>
            <a:r>
              <a:rPr dirty="0" err="1"/>
              <a:t>заявок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компенсацию</a:t>
            </a:r>
            <a:r>
              <a:rPr dirty="0"/>
              <a:t>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период</a:t>
            </a:r>
            <a:r>
              <a:rPr dirty="0"/>
              <a:t> </a:t>
            </a:r>
            <a:r>
              <a:rPr dirty="0" err="1"/>
              <a:t>кредитования</a:t>
            </a:r>
            <a:r>
              <a:rPr dirty="0"/>
              <a:t> </a:t>
            </a:r>
            <a:r>
              <a:rPr b="1" dirty="0"/>
              <a:t>с </a:t>
            </a:r>
            <a:r>
              <a:rPr lang="ru-RU" b="1" dirty="0"/>
              <a:t>01</a:t>
            </a:r>
            <a:r>
              <a:rPr b="1" dirty="0"/>
              <a:t>.0</a:t>
            </a:r>
            <a:r>
              <a:rPr lang="ru-RU" b="1" dirty="0"/>
              <a:t>1</a:t>
            </a:r>
            <a:r>
              <a:rPr b="1" dirty="0"/>
              <a:t>.2</a:t>
            </a:r>
            <a:r>
              <a:rPr lang="ru-RU" b="1" dirty="0"/>
              <a:t>3</a:t>
            </a:r>
            <a:r>
              <a:rPr b="1" dirty="0"/>
              <a:t> по </a:t>
            </a:r>
            <a:r>
              <a:rPr lang="ru-RU" b="1" dirty="0"/>
              <a:t>23</a:t>
            </a:r>
            <a:r>
              <a:rPr b="1" dirty="0"/>
              <a:t>.</a:t>
            </a:r>
            <a:r>
              <a:rPr lang="ru-RU" b="1" dirty="0"/>
              <a:t>1</a:t>
            </a:r>
            <a:r>
              <a:rPr b="1" dirty="0"/>
              <a:t>0.2</a:t>
            </a:r>
            <a:r>
              <a:rPr lang="ru-RU" b="1" dirty="0"/>
              <a:t>3</a:t>
            </a:r>
            <a:endParaRPr b="1" dirty="0"/>
          </a:p>
        </p:txBody>
      </p:sp>
      <p:sp>
        <p:nvSpPr>
          <p:cNvPr id="326" name="Shape 326"/>
          <p:cNvSpPr/>
          <p:nvPr/>
        </p:nvSpPr>
        <p:spPr>
          <a:xfrm>
            <a:off x="7612186" y="1539728"/>
            <a:ext cx="3394736" cy="955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457200">
              <a:spcBef>
                <a:spcPts val="1000"/>
              </a:spcBef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Сбор</a:t>
            </a:r>
            <a:r>
              <a:rPr dirty="0"/>
              <a:t> </a:t>
            </a:r>
            <a:r>
              <a:rPr dirty="0" err="1"/>
              <a:t>заявок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компенсацию</a:t>
            </a:r>
            <a:r>
              <a:rPr dirty="0"/>
              <a:t> </a:t>
            </a:r>
            <a:r>
              <a:rPr dirty="0" err="1"/>
              <a:t>процентов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период</a:t>
            </a:r>
            <a:r>
              <a:rPr dirty="0"/>
              <a:t> </a:t>
            </a:r>
            <a:r>
              <a:rPr dirty="0" err="1"/>
              <a:t>кредитования</a:t>
            </a:r>
            <a:r>
              <a:rPr dirty="0"/>
              <a:t> </a:t>
            </a:r>
            <a:r>
              <a:rPr b="1" dirty="0"/>
              <a:t>с </a:t>
            </a:r>
            <a:r>
              <a:rPr lang="ru-RU" b="1" dirty="0"/>
              <a:t>01</a:t>
            </a:r>
            <a:r>
              <a:rPr b="1" dirty="0"/>
              <a:t>.0</a:t>
            </a:r>
            <a:r>
              <a:rPr lang="ru-RU" b="1" dirty="0"/>
              <a:t>1</a:t>
            </a:r>
            <a:r>
              <a:rPr b="1" dirty="0"/>
              <a:t>.2</a:t>
            </a:r>
            <a:r>
              <a:rPr lang="ru-RU" b="1" dirty="0"/>
              <a:t>3</a:t>
            </a:r>
            <a:r>
              <a:rPr b="1" dirty="0"/>
              <a:t> по </a:t>
            </a:r>
            <a:r>
              <a:rPr lang="ru-RU" b="1" dirty="0"/>
              <a:t>31</a:t>
            </a:r>
            <a:r>
              <a:rPr b="1" dirty="0"/>
              <a:t>.1</a:t>
            </a:r>
            <a:r>
              <a:rPr lang="ru-RU" b="1" dirty="0"/>
              <a:t>2</a:t>
            </a:r>
            <a:r>
              <a:rPr b="1" dirty="0"/>
              <a:t>.2</a:t>
            </a:r>
            <a:r>
              <a:rPr lang="ru-RU" b="1" dirty="0"/>
              <a:t>3</a:t>
            </a:r>
            <a:endParaRPr b="1" dirty="0"/>
          </a:p>
        </p:txBody>
      </p:sp>
      <p:sp>
        <p:nvSpPr>
          <p:cNvPr id="327" name="Shape 327"/>
          <p:cNvSpPr/>
          <p:nvPr/>
        </p:nvSpPr>
        <p:spPr>
          <a:xfrm>
            <a:off x="8227877" y="4010739"/>
            <a:ext cx="2296286" cy="73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Предоставление</a:t>
            </a:r>
            <a:r>
              <a:rPr dirty="0"/>
              <a:t> </a:t>
            </a:r>
            <a:r>
              <a:rPr dirty="0" err="1"/>
              <a:t>грантов</a:t>
            </a:r>
            <a:r>
              <a:rPr dirty="0"/>
              <a:t> </a:t>
            </a:r>
            <a:r>
              <a:rPr dirty="0" err="1"/>
              <a:t>заявителям</a:t>
            </a:r>
            <a:endParaRPr dirty="0"/>
          </a:p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>
                <a:solidFill>
                  <a:srgbClr val="000000"/>
                </a:solidFill>
              </a:rPr>
              <a:t>25</a:t>
            </a:r>
            <a:r>
              <a:rPr dirty="0">
                <a:solidFill>
                  <a:srgbClr val="000000"/>
                </a:solidFill>
              </a:rPr>
              <a:t>-</a:t>
            </a:r>
            <a:r>
              <a:rPr lang="ru-RU" dirty="0">
                <a:solidFill>
                  <a:srgbClr val="000000"/>
                </a:solidFill>
              </a:rPr>
              <a:t>29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дека</a:t>
            </a:r>
            <a:r>
              <a:rPr dirty="0" err="1">
                <a:solidFill>
                  <a:srgbClr val="000000"/>
                </a:solidFill>
              </a:rPr>
              <a:t>бря</a:t>
            </a:r>
            <a:r>
              <a:rPr dirty="0">
                <a:solidFill>
                  <a:srgbClr val="000000"/>
                </a:solidFill>
              </a:rPr>
              <a:t> 202</a:t>
            </a:r>
            <a:r>
              <a:rPr lang="ru-RU" dirty="0">
                <a:solidFill>
                  <a:srgbClr val="000000"/>
                </a:solidFill>
              </a:rPr>
              <a:t>3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28" name="Shape 328"/>
          <p:cNvSpPr/>
          <p:nvPr/>
        </p:nvSpPr>
        <p:spPr>
          <a:xfrm>
            <a:off x="4300980" y="4006490"/>
            <a:ext cx="2296286" cy="73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/>
              <a:t>Предоставление</a:t>
            </a:r>
            <a:r>
              <a:rPr dirty="0"/>
              <a:t> </a:t>
            </a:r>
            <a:r>
              <a:rPr dirty="0" err="1"/>
              <a:t>грантов</a:t>
            </a:r>
            <a:r>
              <a:rPr dirty="0"/>
              <a:t> </a:t>
            </a:r>
            <a:r>
              <a:rPr dirty="0" err="1"/>
              <a:t>заявителям</a:t>
            </a:r>
            <a:endParaRPr dirty="0"/>
          </a:p>
          <a:p>
            <a:pPr defTabSz="457200">
              <a:defRPr sz="1400" b="1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ru-RU" dirty="0"/>
              <a:t>26</a:t>
            </a:r>
            <a:r>
              <a:rPr dirty="0"/>
              <a:t>-</a:t>
            </a:r>
            <a:r>
              <a:rPr lang="ru-RU" dirty="0"/>
              <a:t>3</a:t>
            </a:r>
            <a:r>
              <a:rPr dirty="0"/>
              <a:t>1 </a:t>
            </a:r>
            <a:r>
              <a:rPr lang="ru-RU" dirty="0" err="1"/>
              <a:t>ок</a:t>
            </a:r>
            <a:r>
              <a:rPr dirty="0" err="1"/>
              <a:t>тября</a:t>
            </a:r>
            <a:r>
              <a:rPr dirty="0"/>
              <a:t> 202</a:t>
            </a:r>
            <a:r>
              <a:rPr lang="ru-RU" dirty="0"/>
              <a:t>3</a:t>
            </a:r>
            <a:endParaRPr dirty="0"/>
          </a:p>
        </p:txBody>
      </p:sp>
      <p:sp>
        <p:nvSpPr>
          <p:cNvPr id="329" name="Shape 329"/>
          <p:cNvSpPr/>
          <p:nvPr/>
        </p:nvSpPr>
        <p:spPr>
          <a:xfrm>
            <a:off x="4300980" y="4723464"/>
            <a:ext cx="3580372" cy="1297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457200">
              <a:spcBef>
                <a:spcPts val="1000"/>
              </a:spcBef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Заключение</a:t>
            </a:r>
            <a:r>
              <a:rPr dirty="0"/>
              <a:t> </a:t>
            </a:r>
            <a:r>
              <a:rPr dirty="0" err="1"/>
              <a:t>договоров</a:t>
            </a:r>
            <a:r>
              <a:rPr dirty="0"/>
              <a:t> и </a:t>
            </a:r>
            <a:r>
              <a:rPr dirty="0" err="1"/>
              <a:t>выделение</a:t>
            </a:r>
            <a:r>
              <a:rPr dirty="0"/>
              <a:t> </a:t>
            </a:r>
            <a:r>
              <a:rPr dirty="0" err="1"/>
              <a:t>денежных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по </a:t>
            </a:r>
            <a:r>
              <a:rPr dirty="0" err="1"/>
              <a:t>итогам</a:t>
            </a:r>
            <a:r>
              <a:rPr dirty="0"/>
              <a:t> </a:t>
            </a:r>
            <a:r>
              <a:rPr dirty="0" err="1"/>
              <a:t>отбора</a:t>
            </a:r>
            <a:r>
              <a:rPr dirty="0"/>
              <a:t> </a:t>
            </a:r>
            <a:r>
              <a:rPr dirty="0" err="1"/>
              <a:t>Экспертным</a:t>
            </a:r>
            <a:r>
              <a:rPr dirty="0"/>
              <a:t> </a:t>
            </a:r>
            <a:r>
              <a:rPr dirty="0" err="1"/>
              <a:t>советом</a:t>
            </a:r>
            <a:r>
              <a:rPr dirty="0"/>
              <a:t> </a:t>
            </a:r>
            <a:r>
              <a:rPr dirty="0" err="1"/>
              <a:t>Фонда</a:t>
            </a:r>
            <a:endParaRPr i="1" u="sng" dirty="0"/>
          </a:p>
        </p:txBody>
      </p:sp>
      <p:sp>
        <p:nvSpPr>
          <p:cNvPr id="330" name="Shape 330"/>
          <p:cNvSpPr/>
          <p:nvPr/>
        </p:nvSpPr>
        <p:spPr>
          <a:xfrm>
            <a:off x="8227877" y="4730147"/>
            <a:ext cx="3537121" cy="1297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457200">
              <a:spcBef>
                <a:spcPts val="1000"/>
              </a:spcBef>
              <a:defRPr sz="1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 err="1"/>
              <a:t>Заключение</a:t>
            </a:r>
            <a:r>
              <a:rPr dirty="0"/>
              <a:t> </a:t>
            </a:r>
            <a:r>
              <a:rPr dirty="0" err="1"/>
              <a:t>договоров</a:t>
            </a:r>
            <a:r>
              <a:rPr dirty="0"/>
              <a:t> и </a:t>
            </a:r>
            <a:r>
              <a:rPr dirty="0" err="1"/>
              <a:t>выделение</a:t>
            </a:r>
            <a:r>
              <a:rPr dirty="0"/>
              <a:t> </a:t>
            </a:r>
            <a:r>
              <a:rPr dirty="0" err="1"/>
              <a:t>денежных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по </a:t>
            </a:r>
            <a:r>
              <a:rPr dirty="0" err="1"/>
              <a:t>итогам</a:t>
            </a:r>
            <a:r>
              <a:rPr dirty="0"/>
              <a:t> </a:t>
            </a:r>
            <a:r>
              <a:rPr dirty="0" err="1"/>
              <a:t>отбора</a:t>
            </a:r>
            <a:r>
              <a:rPr dirty="0"/>
              <a:t> </a:t>
            </a:r>
            <a:r>
              <a:rPr dirty="0" err="1"/>
              <a:t>Экспертным</a:t>
            </a:r>
            <a:r>
              <a:rPr dirty="0"/>
              <a:t> </a:t>
            </a:r>
            <a:r>
              <a:rPr dirty="0" err="1"/>
              <a:t>советом</a:t>
            </a:r>
            <a:r>
              <a:rPr dirty="0"/>
              <a:t> </a:t>
            </a:r>
            <a:r>
              <a:rPr dirty="0" err="1"/>
              <a:t>Фонда</a:t>
            </a:r>
            <a:endParaRPr i="1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266BDA-1306-40FB-BA6D-9F1C00DB97A0}"/>
              </a:ext>
            </a:extLst>
          </p:cNvPr>
          <p:cNvSpPr txBox="1"/>
          <p:nvPr/>
        </p:nvSpPr>
        <p:spPr>
          <a:xfrm>
            <a:off x="638632" y="6102375"/>
            <a:ext cx="11282893" cy="4154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egoe UI Semilight" panose="020B0402040204020203" pitchFamily="34" charset="0"/>
                <a:ea typeface="Segoe UI Symbol" panose="020B0502040204020203" pitchFamily="34" charset="0"/>
                <a:cs typeface="Segoe UI Semilight" panose="020B0402040204020203" pitchFamily="34" charset="0"/>
                <a:sym typeface="Helvetica"/>
              </a:rPr>
              <a:t>Прием заявок осуществляется Фондом развития промышленности МО</a:t>
            </a:r>
            <a:r>
              <a:rPr kumimoji="0" lang="ru-RU" sz="2100" b="1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egoe UI Semilight" panose="020B0402040204020203" pitchFamily="34" charset="0"/>
                <a:ea typeface="Segoe UI Symbol" panose="020B0502040204020203" pitchFamily="34" charset="0"/>
                <a:cs typeface="Segoe UI Semilight" panose="020B0402040204020203" pitchFamily="34" charset="0"/>
                <a:sym typeface="Helvetica"/>
              </a:rPr>
              <a:t>, </a:t>
            </a:r>
            <a:r>
              <a:rPr kumimoji="0" lang="en-US" sz="2100" b="1" i="1" u="none" strike="noStrike" cap="none" spc="0" normalizeH="0" baseline="0" dirty="0">
                <a:ln>
                  <a:noFill/>
                </a:ln>
                <a:solidFill>
                  <a:srgbClr val="003560"/>
                </a:solidFill>
                <a:effectLst/>
                <a:uFillTx/>
                <a:latin typeface="Segoe UI Semilight" panose="020B0402040204020203" pitchFamily="34" charset="0"/>
                <a:ea typeface="Segoe UI Symbol" panose="020B0502040204020203" pitchFamily="34" charset="0"/>
                <a:cs typeface="Segoe UI Semilight" panose="020B0402040204020203" pitchFamily="34" charset="0"/>
                <a:sym typeface="Helvetica"/>
              </a:rPr>
              <a:t>www.frpmo.ru</a:t>
            </a:r>
            <a:r>
              <a:rPr kumimoji="0" lang="ru-RU" sz="2100" b="1" i="1" u="none" strike="noStrike" cap="none" spc="0" normalizeH="0" baseline="0" dirty="0">
                <a:ln>
                  <a:noFill/>
                </a:ln>
                <a:solidFill>
                  <a:srgbClr val="003560"/>
                </a:solidFill>
                <a:effectLst/>
                <a:uFillTx/>
                <a:latin typeface="Segoe UI Semilight" panose="020B0402040204020203" pitchFamily="34" charset="0"/>
                <a:ea typeface="Segoe UI Symbol" panose="020B0502040204020203" pitchFamily="34" charset="0"/>
                <a:cs typeface="Segoe UI Semilight" panose="020B0402040204020203" pitchFamily="34" charset="0"/>
                <a:sym typeface="Helvetica"/>
              </a:rPr>
              <a:t>/грант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3560"/>
      </a:dk1>
      <a:lt1>
        <a:srgbClr val="003560"/>
      </a:lt1>
      <a:dk2>
        <a:srgbClr val="A7A7A7"/>
      </a:dk2>
      <a:lt2>
        <a:srgbClr val="535353"/>
      </a:lt2>
      <a:accent1>
        <a:srgbClr val="3081B6"/>
      </a:accent1>
      <a:accent2>
        <a:srgbClr val="EA557F"/>
      </a:accent2>
      <a:accent3>
        <a:srgbClr val="97999B"/>
      </a:accent3>
      <a:accent4>
        <a:srgbClr val="FFC000"/>
      </a:accent4>
      <a:accent5>
        <a:srgbClr val="1D8C95"/>
      </a:accent5>
      <a:accent6>
        <a:srgbClr val="48B273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560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56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56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081B6"/>
      </a:accent1>
      <a:accent2>
        <a:srgbClr val="EA557F"/>
      </a:accent2>
      <a:accent3>
        <a:srgbClr val="97999B"/>
      </a:accent3>
      <a:accent4>
        <a:srgbClr val="FFC000"/>
      </a:accent4>
      <a:accent5>
        <a:srgbClr val="1D8C95"/>
      </a:accent5>
      <a:accent6>
        <a:srgbClr val="48B273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560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56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356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338</Words>
  <Application>Microsoft Office PowerPoint</Application>
  <PresentationFormat>Широкоэкранный</PresentationFormat>
  <Paragraphs>39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Gothic</vt:lpstr>
      <vt:lpstr>Helvetica</vt:lpstr>
      <vt:lpstr>Segoe UI</vt:lpstr>
      <vt:lpstr>Segoe UI </vt:lpstr>
      <vt:lpstr>Segoe UI Semilight</vt:lpstr>
      <vt:lpstr>Wingdings</vt:lpstr>
      <vt:lpstr>Тема Office</vt:lpstr>
      <vt:lpstr>Грант ФРП МО на компенсацию % по кредитам на основные средства</vt:lpstr>
      <vt:lpstr>Дорожная карта распределения средств гранта предприятиям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PC-19481</dc:creator>
  <cp:lastModifiedBy>Ильин П.С.</cp:lastModifiedBy>
  <cp:revision>24</cp:revision>
  <dcterms:modified xsi:type="dcterms:W3CDTF">2023-05-22T07:32:42Z</dcterms:modified>
</cp:coreProperties>
</file>