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charts/chart5.xml" ContentType="application/vnd.openxmlformats-officedocument.drawingml.chart+xml"/>
  <Override PartName="/ppt/notesSlides/notesSlide37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8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23"/>
  </p:notesMasterIdLst>
  <p:handoutMasterIdLst>
    <p:handoutMasterId r:id="rId124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13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42" r:id="rId44"/>
    <p:sldId id="297" r:id="rId45"/>
    <p:sldId id="293" r:id="rId46"/>
    <p:sldId id="414" r:id="rId47"/>
    <p:sldId id="415" r:id="rId48"/>
    <p:sldId id="267" r:id="rId49"/>
    <p:sldId id="321" r:id="rId50"/>
    <p:sldId id="269" r:id="rId51"/>
    <p:sldId id="332" r:id="rId52"/>
    <p:sldId id="272" r:id="rId53"/>
    <p:sldId id="419" r:id="rId54"/>
    <p:sldId id="420" r:id="rId55"/>
    <p:sldId id="298" r:id="rId56"/>
    <p:sldId id="418" r:id="rId57"/>
    <p:sldId id="320" r:id="rId58"/>
    <p:sldId id="303" r:id="rId59"/>
    <p:sldId id="305" r:id="rId60"/>
    <p:sldId id="381" r:id="rId61"/>
    <p:sldId id="382" r:id="rId62"/>
    <p:sldId id="385" r:id="rId63"/>
    <p:sldId id="275" r:id="rId64"/>
    <p:sldId id="306" r:id="rId65"/>
    <p:sldId id="386" r:id="rId66"/>
    <p:sldId id="387" r:id="rId67"/>
    <p:sldId id="307" r:id="rId68"/>
    <p:sldId id="308" r:id="rId69"/>
    <p:sldId id="383" r:id="rId70"/>
    <p:sldId id="384" r:id="rId71"/>
    <p:sldId id="388" r:id="rId72"/>
    <p:sldId id="389" r:id="rId73"/>
    <p:sldId id="309" r:id="rId74"/>
    <p:sldId id="391" r:id="rId75"/>
    <p:sldId id="390" r:id="rId76"/>
    <p:sldId id="392" r:id="rId77"/>
    <p:sldId id="393" r:id="rId78"/>
    <p:sldId id="310" r:id="rId79"/>
    <p:sldId id="394" r:id="rId80"/>
    <p:sldId id="395" r:id="rId81"/>
    <p:sldId id="311" r:id="rId82"/>
    <p:sldId id="396" r:id="rId83"/>
    <p:sldId id="397" r:id="rId84"/>
    <p:sldId id="313" r:id="rId85"/>
    <p:sldId id="398" r:id="rId86"/>
    <p:sldId id="314" r:id="rId87"/>
    <p:sldId id="399" r:id="rId88"/>
    <p:sldId id="400" r:id="rId89"/>
    <p:sldId id="401" r:id="rId90"/>
    <p:sldId id="402" r:id="rId91"/>
    <p:sldId id="403" r:id="rId92"/>
    <p:sldId id="404" r:id="rId93"/>
    <p:sldId id="316" r:id="rId94"/>
    <p:sldId id="406" r:id="rId95"/>
    <p:sldId id="405" r:id="rId96"/>
    <p:sldId id="31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8" r:id="rId107"/>
    <p:sldId id="369" r:id="rId108"/>
    <p:sldId id="370" r:id="rId109"/>
    <p:sldId id="356" r:id="rId110"/>
    <p:sldId id="367" r:id="rId111"/>
    <p:sldId id="422" r:id="rId112"/>
    <p:sldId id="371" r:id="rId113"/>
    <p:sldId id="372" r:id="rId114"/>
    <p:sldId id="376" r:id="rId115"/>
    <p:sldId id="377" r:id="rId116"/>
    <p:sldId id="409" r:id="rId117"/>
    <p:sldId id="410" r:id="rId118"/>
    <p:sldId id="378" r:id="rId119"/>
    <p:sldId id="379" r:id="rId120"/>
    <p:sldId id="380" r:id="rId121"/>
    <p:sldId id="290" r:id="rId122"/>
  </p:sldIdLst>
  <p:sldSz cx="9906000" cy="6858000" type="A4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FFFFAB"/>
    <a:srgbClr val="FDFECE"/>
    <a:srgbClr val="E3F8FD"/>
    <a:srgbClr val="FFEBFF"/>
    <a:srgbClr val="FFFFEB"/>
    <a:srgbClr val="F4FCFE"/>
    <a:srgbClr val="F5FDFD"/>
    <a:srgbClr val="FF7C8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05" autoAdjust="0"/>
    <p:restoredTop sz="66280" autoAdjust="0"/>
  </p:normalViewPr>
  <p:slideViewPr>
    <p:cSldViewPr snapToGrid="0">
      <p:cViewPr varScale="1">
        <p:scale>
          <a:sx n="77" d="100"/>
          <a:sy n="77" d="100"/>
        </p:scale>
        <p:origin x="2292" y="54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98608"/>
        <c:axId val="209499000"/>
      </c:barChart>
      <c:catAx>
        <c:axId val="2094986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499000"/>
        <c:crosses val="autoZero"/>
        <c:auto val="1"/>
        <c:lblAlgn val="ctr"/>
        <c:lblOffset val="100"/>
        <c:noMultiLvlLbl val="0"/>
      </c:catAx>
      <c:valAx>
        <c:axId val="20949900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094986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tx1"/>
        </a:solidFill>
        <a:ln>
          <a:noFill/>
        </a:ln>
        <a:effectLst/>
        <a:sp3d/>
      </c:spPr>
    </c:floor>
    <c:sideWall>
      <c:thickness val="0"/>
      <c:spPr>
        <a:gradFill>
          <a:gsLst>
            <a:gs pos="7000">
              <a:schemeClr val="tx1"/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sideWall>
    <c:backWall>
      <c:thickness val="0"/>
      <c:spPr>
        <a:gradFill>
          <a:gsLst>
            <a:gs pos="7000">
              <a:schemeClr val="tx1"/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chemeClr val="tx2">
              <a:lumMod val="50000"/>
            </a:scheme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8.6632830836923677E-2"/>
          <c:y val="0.16142787085615642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CCFF33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2.7861976157827419E-3"/>
                  <c:y val="0.34149747311364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CCFF33"/>
              </a:soli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3776533.83</c:v>
                </c:pt>
                <c:pt idx="1">
                  <c:v>4359294.5999999996</c:v>
                </c:pt>
                <c:pt idx="2">
                  <c:v>4809889.4800000004</c:v>
                </c:pt>
                <c:pt idx="3" formatCode="#,##0.000">
                  <c:v>3812010.55</c:v>
                </c:pt>
                <c:pt idx="4">
                  <c:v>4684682.78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2.4406618150627469E-17"/>
                  <c:y val="0.31555555555555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402693538636728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3616459.47</c:v>
                </c:pt>
                <c:pt idx="1">
                  <c:v>4487963</c:v>
                </c:pt>
                <c:pt idx="2">
                  <c:v>5165664.08</c:v>
                </c:pt>
                <c:pt idx="3" formatCode="#,##0.000">
                  <c:v>3826680.6189999999</c:v>
                </c:pt>
                <c:pt idx="4">
                  <c:v>4694493.392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1.0470521858416933E-2"/>
                  <c:y val="-0.100769529040523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551785730689866E-2"/>
                  <c:y val="0.24626685371697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143750136911958E-2"/>
                  <c:y val="0.2684016120768106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-355 774,60</a:t>
                    </a:r>
                    <a:endParaRPr lang="en-US" dirty="0"/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701593205976862E-2"/>
                  <c:y val="0.246827664751695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63AB-4297-BAF6-ED8BCE606D1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937510605944821E-2"/>
                  <c:y val="0.262475142334123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63AB-4297-BAF6-ED8BCE606D1C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gradFill>
                <a:gsLst>
                  <a:gs pos="11000">
                    <a:schemeClr val="tx1"/>
                  </a:gs>
                  <a:gs pos="48000">
                    <a:srgbClr val="FFFFAB"/>
                  </a:gs>
                  <a:gs pos="83000">
                    <a:schemeClr val="tx2">
                      <a:lumMod val="20000"/>
                      <a:lumOff val="80000"/>
                    </a:schemeClr>
                  </a:gs>
                </a:gsLst>
                <a:lin ang="6120000" scaled="1"/>
              </a:gra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  <c:pt idx="3">
                  <c:v>2025г.</c:v>
                </c:pt>
                <c:pt idx="4">
                  <c:v>2026г.</c:v>
                </c:pt>
              </c:strCache>
            </c:strRef>
          </c:cat>
          <c:val>
            <c:numRef>
              <c:f>Лист1!$D$2:$D$6</c:f>
              <c:numCache>
                <c:formatCode>#,##0.000</c:formatCode>
                <c:ptCount val="5"/>
                <c:pt idx="0">
                  <c:v>160074.35999999987</c:v>
                </c:pt>
                <c:pt idx="1">
                  <c:v>-128668.40000000037</c:v>
                </c:pt>
                <c:pt idx="2">
                  <c:v>-355774.59999999963</c:v>
                </c:pt>
                <c:pt idx="3">
                  <c:v>-14670.069000000134</c:v>
                </c:pt>
                <c:pt idx="4">
                  <c:v>-9810.6119999997318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9499784"/>
        <c:axId val="209500176"/>
        <c:axId val="0"/>
      </c:bar3DChart>
      <c:catAx>
        <c:axId val="209499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9500176"/>
        <c:crosses val="autoZero"/>
        <c:auto val="1"/>
        <c:lblAlgn val="ctr"/>
        <c:lblOffset val="100"/>
        <c:noMultiLvlLbl val="0"/>
      </c:catAx>
      <c:valAx>
        <c:axId val="20950017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9499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7867472"/>
        <c:axId val="307867864"/>
        <c:axId val="0"/>
      </c:bar3DChart>
      <c:catAx>
        <c:axId val="3078674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7867864"/>
        <c:crosses val="autoZero"/>
        <c:auto val="1"/>
        <c:lblAlgn val="ctr"/>
        <c:lblOffset val="100"/>
        <c:noMultiLvlLbl val="0"/>
      </c:catAx>
      <c:valAx>
        <c:axId val="307867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78674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200" cap="all" spc="5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</a:defRPr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2022-2026 годы</a:t>
            </a:r>
            <a:endParaRPr lang="ru-RU" sz="1800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05396729254997"/>
          <c:y val="4.1303732866724993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39000">
              <a:srgbClr val="FFFFEB"/>
            </a:gs>
            <a:gs pos="16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2022г.(факт)</c:v>
                </c:pt>
              </c:strCache>
            </c:strRef>
          </c:tx>
          <c:spPr>
            <a:solidFill>
              <a:srgbClr val="CCFF33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1.6642125722748161E-3"/>
                  <c:y val="0.185977242800496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15555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4016007936147637E-17"/>
                  <c:y val="0.298148148148148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CCFF33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3776533.83</c:v>
                </c:pt>
                <c:pt idx="1">
                  <c:v>1279486.8500000001</c:v>
                </c:pt>
                <c:pt idx="2">
                  <c:v>148545.75</c:v>
                </c:pt>
                <c:pt idx="3">
                  <c:v>2348501.23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2023г. (ожидаемое)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159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4016007936147637E-17"/>
                  <c:y val="0.348148148148148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4359294.5999999996</c:v>
                </c:pt>
                <c:pt idx="1">
                  <c:v>1570901.1</c:v>
                </c:pt>
                <c:pt idx="2">
                  <c:v>272892.5</c:v>
                </c:pt>
                <c:pt idx="3">
                  <c:v>2515501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2024г.(план)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 formatCode="#,##0.000">
                  <c:v>4809889.4800000004</c:v>
                </c:pt>
                <c:pt idx="1">
                  <c:v>1817327</c:v>
                </c:pt>
                <c:pt idx="2">
                  <c:v>118106</c:v>
                </c:pt>
                <c:pt idx="3" formatCode="#,##0.000">
                  <c:v>2874456.48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2025г. (план)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B2E-4BCC-805D-A820CCBEE5F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3AD-4509-A4E1-0E10F5DC0CF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3AD-4509-A4E1-0E10F5DC0CF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3812010.55</c:v>
                </c:pt>
                <c:pt idx="1">
                  <c:v>2062706</c:v>
                </c:pt>
                <c:pt idx="2">
                  <c:v>73424</c:v>
                </c:pt>
                <c:pt idx="3">
                  <c:v>1675880.55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-2.1532404603270746E-4"/>
                  <c:y val="0.24491681248177311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3D0-4720-BDD0-FCED139EC4DF}"/>
                </c:ext>
                <c:ext xmlns:c15="http://schemas.microsoft.com/office/drawing/2012/chart" uri="{CE6537A1-D6FC-4f65-9D91-7224C49458BB}">
                  <c15:layout>
                    <c:manualLayout>
                      <c:w val="0.27644871794871795"/>
                      <c:h val="4.4916739574219884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2.5640520896426161E-3"/>
                  <c:y val="0.18888903470399532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3D0-4720-BDD0-FCED139EC4DF}"/>
                </c:ext>
                <c:ext xmlns:c15="http://schemas.microsoft.com/office/drawing/2012/chart" uri="{CE6537A1-D6FC-4f65-9D91-7224C49458BB}">
                  <c15:layout>
                    <c:manualLayout>
                      <c:w val="0.22305128205128205"/>
                      <c:h val="3.0546369203849517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2"/>
              <c:layout>
                <c:manualLayout>
                  <c:x val="-2.5641025641026534E-3"/>
                  <c:y val="-4.563757655293088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>
                        <a:solidFill>
                          <a:schemeClr val="bg1"/>
                        </a:solidFill>
                      </a:rPr>
                      <a:pPr algn="ctr">
                        <a:defRPr sz="12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3D0-4720-BDD0-FCED139EC4DF}"/>
                </c:ext>
                <c:ext xmlns:c15="http://schemas.microsoft.com/office/drawing/2012/chart" uri="{CE6537A1-D6FC-4f65-9D91-7224C49458BB}">
                  <c15:layout>
                    <c:manualLayout>
                      <c:w val="7.3166666666666672E-2"/>
                      <c:h val="3.1787109944590254E-2"/>
                    </c:manualLayout>
                  </c15:layout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13E5E84-77A3-48AC-A2A0-3E6E595CB205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3D0-4720-BDD0-FCED139EC4DF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4684682.78</c:v>
                </c:pt>
                <c:pt idx="1">
                  <c:v>2307334</c:v>
                </c:pt>
                <c:pt idx="2">
                  <c:v>73506</c:v>
                </c:pt>
                <c:pt idx="3">
                  <c:v>2303842.7799999998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D6-4633-B2C4-08590AB5663B}"/>
            </c:ex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2 307 334,00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7868648"/>
        <c:axId val="307869040"/>
      </c:barChart>
      <c:catAx>
        <c:axId val="307868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869040"/>
        <c:crosses val="autoZero"/>
        <c:auto val="1"/>
        <c:lblAlgn val="ctr"/>
        <c:lblOffset val="100"/>
        <c:noMultiLvlLbl val="0"/>
      </c:catAx>
      <c:valAx>
        <c:axId val="307869040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868648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1548296561939661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FF0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rgbClr val="CCFF33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7.4546688875429035E-2"/>
                  <c:y val="8.375052623372573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7.8365334140924683E-2"/>
                      <c:h val="8.726732673267326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0256410256410256E-2"/>
                  <c:y val="0.1166682778514071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5.3476226529376135E-2"/>
                  <c:y val="-2.6040383565915648E-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1B2-4386-A168-6DD97256130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059105592570159E-2"/>
                  <c:y val="1.608996647696265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8432667070462343E-2"/>
                  <c:y val="0.117907538785374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7392893196042802E-2"/>
                  <c:y val="-4.368254463241599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8222390470421972E-2"/>
                  <c:y val="-1.98581117954315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>
                  <c15:layout>
                    <c:manualLayout>
                      <c:w val="9.8878154653745221E-2"/>
                      <c:h val="4.9643564356435646E-2"/>
                    </c:manualLayout>
                  </c15:layout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(30,23%)</c:v>
                </c:pt>
                <c:pt idx="1">
                  <c:v>Упрощенная система налогообложения 120 700 тыс.руб. (2,51%)</c:v>
                </c:pt>
                <c:pt idx="2">
                  <c:v>Патентная система налогообложения 9 000 тыс. руб. (0,19%)</c:v>
                </c:pt>
                <c:pt idx="3">
                  <c:v>Земельный налог 106 500 тыс.руб. (2,21%)</c:v>
                </c:pt>
                <c:pt idx="4">
                  <c:v>Налог на имущество физических лиц  50 000,00 тыс.руб. (1,04%)
</c:v>
                </c:pt>
                <c:pt idx="5">
                  <c:v>Акцизы по подакцизным товарам(продукции) 64 527 тыс.руб. (1,34%)</c:v>
                </c:pt>
                <c:pt idx="6">
                  <c:v>Государственная пошлина 12 600 тыс.руб. (0,27%)</c:v>
                </c:pt>
                <c:pt idx="7">
                  <c:v>Доходы от использования имущества 55 430,00 тыс.руб. 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43 200 тыс.руб. 0,90%)</c:v>
                </c:pt>
                <c:pt idx="11">
                  <c:v>Денежные взыскания (штрафы) 10 200 тыс.руб. (0,21%)</c:v>
                </c:pt>
                <c:pt idx="12">
                  <c:v>
Безвозмездные поступления 2 874 456,48 тыс.руб. (59,76%)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1454000</c:v>
                </c:pt>
                <c:pt idx="1">
                  <c:v>120700</c:v>
                </c:pt>
                <c:pt idx="2">
                  <c:v>9000</c:v>
                </c:pt>
                <c:pt idx="3">
                  <c:v>106500</c:v>
                </c:pt>
                <c:pt idx="4">
                  <c:v>50000</c:v>
                </c:pt>
                <c:pt idx="5">
                  <c:v>64527</c:v>
                </c:pt>
                <c:pt idx="6">
                  <c:v>12600</c:v>
                </c:pt>
                <c:pt idx="7">
                  <c:v>55430</c:v>
                </c:pt>
                <c:pt idx="8">
                  <c:v>176</c:v>
                </c:pt>
                <c:pt idx="9">
                  <c:v>9100</c:v>
                </c:pt>
                <c:pt idx="10">
                  <c:v>43200</c:v>
                </c:pt>
                <c:pt idx="11">
                  <c:v>10200</c:v>
                </c:pt>
                <c:pt idx="12" formatCode="#,##0.000">
                  <c:v>2874456.48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1 454 000 тыс.руб. (30,23%)</c:v>
                </c:pt>
                <c:pt idx="1">
                  <c:v>Упрощенная система налогообложения 120 700 тыс.руб. (2,51%)</c:v>
                </c:pt>
                <c:pt idx="2">
                  <c:v>Патентная система налогообложения 9 000 тыс. руб. (0,19%)</c:v>
                </c:pt>
                <c:pt idx="3">
                  <c:v>Земельный налог 106 500 тыс.руб. (2,21%)</c:v>
                </c:pt>
                <c:pt idx="4">
                  <c:v>Налог на имущество физических лиц  50 000,00 тыс.руб. (1,04%)
</c:v>
                </c:pt>
                <c:pt idx="5">
                  <c:v>Акцизы по подакцизным товарам(продукции) 64 527 тыс.руб. (1,34%)</c:v>
                </c:pt>
                <c:pt idx="6">
                  <c:v>Государственная пошлина 12 600 тыс.руб. (0,27%)</c:v>
                </c:pt>
                <c:pt idx="7">
                  <c:v>Доходы от использования имущества 55 430,00 тыс.руб. 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43 200 тыс.руб. 0,90%)</c:v>
                </c:pt>
                <c:pt idx="11">
                  <c:v>Денежные взыскания (штрафы) 10 200 тыс.руб. (0,21%)</c:v>
                </c:pt>
                <c:pt idx="12">
                  <c:v>
Безвозмездные поступления 2 874 456,48 тыс.руб. (59,76%)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30.229384813224435</c:v>
                </c:pt>
                <c:pt idx="1">
                  <c:v>2.509413168470557</c:v>
                </c:pt>
                <c:pt idx="2">
                  <c:v>0.1871144864642503</c:v>
                </c:pt>
                <c:pt idx="3">
                  <c:v>2.2141880898269619</c:v>
                </c:pt>
                <c:pt idx="4">
                  <c:v>1.0395249248013905</c:v>
                </c:pt>
                <c:pt idx="5">
                  <c:v>1.3415484964531865</c:v>
                </c:pt>
                <c:pt idx="6">
                  <c:v>0.26196028104995045</c:v>
                </c:pt>
                <c:pt idx="7">
                  <c:v>1.1524173316348216</c:v>
                </c:pt>
                <c:pt idx="8">
                  <c:v>3.6591277353008951E-3</c:v>
                </c:pt>
                <c:pt idx="9">
                  <c:v>0.18919353631385308</c:v>
                </c:pt>
                <c:pt idx="10">
                  <c:v>0.89814953502840145</c:v>
                </c:pt>
                <c:pt idx="11">
                  <c:v>0.21206308465948367</c:v>
                </c:pt>
                <c:pt idx="12">
                  <c:v>59.761383124337399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894811225519887"/>
          <c:y val="0"/>
          <c:w val="0.37105188774480113"/>
          <c:h val="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1734695965056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CCFF33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rgbClr val="FFFF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5059559862709475E-2"/>
                  <c:y val="0.142355460220942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0973278820916615"/>
                  <c:y val="5.4198186063922599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8.1223500908539966E-4"/>
                  <c:y val="-8.7142294484620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3240561275994345E-2"/>
                  <c:y val="-5.0615669512888178E-2"/>
                </c:manualLayout>
              </c:layout>
              <c:numFmt formatCode="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>
                  <c15:layout>
                    <c:manualLayout>
                      <c:w val="8.0769230769230774E-2"/>
                      <c:h val="4.2276415998269E-2"/>
                    </c:manualLayout>
                  </c15:layout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1614200</c:v>
                </c:pt>
                <c:pt idx="1">
                  <c:v>162003</c:v>
                </c:pt>
                <c:pt idx="2">
                  <c:v>14762</c:v>
                </c:pt>
                <c:pt idx="3">
                  <c:v>125449</c:v>
                </c:pt>
                <c:pt idx="4">
                  <c:v>64495</c:v>
                </c:pt>
                <c:pt idx="5">
                  <c:v>68530</c:v>
                </c:pt>
                <c:pt idx="6">
                  <c:v>13267</c:v>
                </c:pt>
                <c:pt idx="7">
                  <c:v>43926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10122</c:v>
                </c:pt>
                <c:pt idx="12">
                  <c:v>1675880.55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1 614 200 тыс.руб. (42,35%)</c:v>
                </c:pt>
                <c:pt idx="1">
                  <c:v>Упрощенная система налогообложения 162 003 тыс.руб. (4,25%)</c:v>
                </c:pt>
                <c:pt idx="2">
                  <c:v>Патентная система налогообложения 14762 тыс. руб. (0,39%)</c:v>
                </c:pt>
                <c:pt idx="3">
                  <c:v>Земельный налог 125 449 тыс.руб. (3,29%)</c:v>
                </c:pt>
                <c:pt idx="4">
                  <c:v>Налог на имущество физических лиц 64 495,00 тыс.руб. (1,69%)
</c:v>
                </c:pt>
                <c:pt idx="5">
                  <c:v>Акцизы по подакцизным товарам(продукции) 68 530 тыс.руб. (1,80%)</c:v>
                </c:pt>
                <c:pt idx="6">
                  <c:v>Государственная пошлина 13 267 тыс.руб. (0,35%)</c:v>
                </c:pt>
                <c:pt idx="7">
                  <c:v>Доходы от использования имущества 43 926,00 тыс.руб. (1,15%)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руб.(0,24%)</c:v>
                </c:pt>
                <c:pt idx="10">
                  <c:v>Доходы от  реализации имущества 10 100 тыс.руб. (0,26%)</c:v>
                </c:pt>
                <c:pt idx="11">
                  <c:v>Денежные взыскания (штрафы) 10 122 тыс.руб. (0,27%)</c:v>
                </c:pt>
                <c:pt idx="12">
                  <c:v>
Безвозмездные поступления 1 675 880,55 тыс.руб. (43,96%)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42.345108410048866</c:v>
                </c:pt>
                <c:pt idx="1">
                  <c:v>4.2498046077023579</c:v>
                </c:pt>
                <c:pt idx="2">
                  <c:v>0.38724971524541035</c:v>
                </c:pt>
                <c:pt idx="3">
                  <c:v>3.2908880590584935</c:v>
                </c:pt>
                <c:pt idx="4">
                  <c:v>1.691889336455273</c:v>
                </c:pt>
                <c:pt idx="5">
                  <c:v>1.7977389910424042</c:v>
                </c:pt>
                <c:pt idx="6">
                  <c:v>0.34803156565240878</c:v>
                </c:pt>
                <c:pt idx="7">
                  <c:v>1.1523053103827323</c:v>
                </c:pt>
                <c:pt idx="8">
                  <c:v>4.6169861728215843E-3</c:v>
                </c:pt>
                <c:pt idx="9">
                  <c:v>0.23871917143566146</c:v>
                </c:pt>
                <c:pt idx="10">
                  <c:v>0.26495204741760225</c:v>
                </c:pt>
                <c:pt idx="11">
                  <c:v>0.26552917068920495</c:v>
                </c:pt>
                <c:pt idx="12">
                  <c:v>43.963166628696769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69741568199778"/>
          <c:y val="3.7964790639143423E-3"/>
          <c:w val="0.36203193628750668"/>
          <c:h val="0.996203520936085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2355967880254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1"/>
            <c:spPr>
              <a:solidFill>
                <a:srgbClr val="CCFF33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8905713708863321E-2"/>
                  <c:y val="0.1243445856396663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286866545527963"/>
                  <c:y val="9.80564434396195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5567131031697959E-2"/>
                  <c:y val="0.133482497856084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1B2-4386-A168-6DD97256130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4269129820310865E-3"/>
                  <c:y val="0.2238217821782176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5.598021401171013E-3"/>
                  <c:y val="-0.1149696733452872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0E-431F-8DD6-8CEBE7F38B7E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7750858065818695E-3"/>
                  <c:y val="-1.351851563109066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247-4C1B-8984-4FD3E97BD8B1}"/>
                </c:ext>
                <c:ext xmlns:c15="http://schemas.microsoft.com/office/drawing/2012/chart" uri="{CE6537A1-D6FC-4f65-9D91-7224C49458BB}"/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1812200</c:v>
                </c:pt>
                <c:pt idx="1">
                  <c:v>191999</c:v>
                </c:pt>
                <c:pt idx="2">
                  <c:v>16078</c:v>
                </c:pt>
                <c:pt idx="3">
                  <c:v>127232</c:v>
                </c:pt>
                <c:pt idx="4">
                  <c:v>74583</c:v>
                </c:pt>
                <c:pt idx="5">
                  <c:v>71418</c:v>
                </c:pt>
                <c:pt idx="6">
                  <c:v>13824</c:v>
                </c:pt>
                <c:pt idx="7">
                  <c:v>44010</c:v>
                </c:pt>
                <c:pt idx="8">
                  <c:v>176</c:v>
                </c:pt>
                <c:pt idx="9">
                  <c:v>9100</c:v>
                </c:pt>
                <c:pt idx="10">
                  <c:v>10100</c:v>
                </c:pt>
                <c:pt idx="11">
                  <c:v>10120</c:v>
                </c:pt>
                <c:pt idx="12">
                  <c:v>2303842.7799999998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1 812 000 тыс.руб. (38,68%)</c:v>
                </c:pt>
                <c:pt idx="1">
                  <c:v>Упрощенная система налогообложения 191 999 тыс.руб. (4,10%)</c:v>
                </c:pt>
                <c:pt idx="2">
                  <c:v>Патентная система налогообложения 16 078 тыс. руб. (0,34%)</c:v>
                </c:pt>
                <c:pt idx="3">
                  <c:v>Земельный налог 127 232 тыс.руб. (2,72%)</c:v>
                </c:pt>
                <c:pt idx="4">
                  <c:v>Налог на имущество физических лиц 74 583,00 тыс.руб. (1,59%)
</c:v>
                </c:pt>
                <c:pt idx="5">
                  <c:v>Акцизы по подакцизным товарам(продукции) 71 418 тыс.руб. (1,52%)</c:v>
                </c:pt>
                <c:pt idx="6">
                  <c:v>Государственная пошлина 13 824 тыс.руб. (0,30%)</c:v>
                </c:pt>
                <c:pt idx="7">
                  <c:v>Доходы от использования имущества 44 010,00 тыс.руб. (0,94%)</c:v>
                </c:pt>
                <c:pt idx="8">
                  <c:v>Платежи при пользовании природными ресурсами 0,18 тыс. руб.(0,0%)</c:v>
                </c:pt>
                <c:pt idx="9">
                  <c:v>Доходы от оказания платных услуг и компенсации затрат государства  9 100,0  тыс. руб.(0,19%)</c:v>
                </c:pt>
                <c:pt idx="10">
                  <c:v>Доходы от  реализации имущества 10 100 тыс.руб. (0,22%)</c:v>
                </c:pt>
                <c:pt idx="11">
                  <c:v>Денежные взыскания (штрафы) 10 120 тыс.руб. (0,22%)</c:v>
                </c:pt>
                <c:pt idx="12">
                  <c:v>
Безвозмездные поступления 2 303 842,78 тыс.руб.(49,18%)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38.683515727824805</c:v>
                </c:pt>
                <c:pt idx="1">
                  <c:v>4.098441858639573</c:v>
                </c:pt>
                <c:pt idx="2">
                  <c:v>0.34320360107712572</c:v>
                </c:pt>
                <c:pt idx="3">
                  <c:v>2.7159149503821904</c:v>
                </c:pt>
                <c:pt idx="4">
                  <c:v>1.5920608396028899</c:v>
                </c:pt>
                <c:pt idx="5">
                  <c:v>1.5245002352112305</c:v>
                </c:pt>
                <c:pt idx="6">
                  <c:v>0.2950893507457511</c:v>
                </c:pt>
                <c:pt idx="7">
                  <c:v>0.93944461272573099</c:v>
                </c:pt>
                <c:pt idx="8">
                  <c:v>3.7569246044019231E-3</c:v>
                </c:pt>
                <c:pt idx="9">
                  <c:v>0.19425007897759944</c:v>
                </c:pt>
                <c:pt idx="10">
                  <c:v>0.21559624150261036</c:v>
                </c:pt>
                <c:pt idx="11">
                  <c:v>0.21602316475311059</c:v>
                </c:pt>
                <c:pt idx="12">
                  <c:v>49.178202413952995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3.7965092200716115E-3"/>
          <c:w val="0.346692913385826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spPr>
              <a:solidFill>
                <a:srgbClr val="CCFF3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layout>
                <c:manualLayout>
                  <c:x val="1.7042095699576015E-2"/>
                  <c:y val="4.055649707835080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4308499899051E-3"/>
                  <c:y val="8.803840314805394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89340803553402E-2"/>
                  <c:y val="9.398976434401924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8338380779325647E-4"/>
                  <c:y val="0.1183437596366981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0096540107080748E-3"/>
                  <c:y val="-4.474607943341489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4469008681607111E-3"/>
                  <c:y val="-7.469182333576698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ABE-4655-92D7-33C38AE2F0B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7867151221481929E-2"/>
                  <c:y val="0.2720638381008357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7BD-43B5-913A-030EBD3D71FF}"/>
                </c:ext>
                <c:ext xmlns:c15="http://schemas.microsoft.com/office/drawing/2012/chart" uri="{CE6537A1-D6FC-4f65-9D91-7224C49458BB}">
                  <c15:layout>
                    <c:manualLayout>
                      <c:w val="8.8461538461538466E-2"/>
                      <c:h val="7.4896088390101437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1.2582273369674945E-2"/>
                  <c:y val="7.04997772851986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0078740157480312E-3"/>
                  <c:y val="4.273620288395899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5.0814657783161722E-3"/>
                  <c:y val="1.451879765635501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2.6281950333131434E-2"/>
                  <c:y val="7.807356309418069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7BD-43B5-913A-030EBD3D71FF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4ABE-4655-92D7-33C38AE2F0B9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382 793,97 тыс. руб. (7,41%)
</c:v>
                </c:pt>
                <c:pt idx="1">
                  <c:v>Национальная оборона 3 578,48 тыс.руб. (0,07%)</c:v>
                </c:pt>
                <c:pt idx="2">
                  <c:v>Национальная безопасность и правоохранительная деятельность 33 514,60 тыс. руб. (0,65%)</c:v>
                </c:pt>
                <c:pt idx="3">
                  <c:v>Национальная экономика 611 717,76 тыс. руб. (11,84%)
</c:v>
                </c:pt>
                <c:pt idx="4">
                  <c:v>Жилищно-коммунальное хозяйство  1 982 390,79 тыс. руб. (38,18%)
</c:v>
                </c:pt>
                <c:pt idx="5">
                  <c:v>Охрана окружающей среды 29 295,66 тыс. руб. (0,57%)
</c:v>
                </c:pt>
                <c:pt idx="6">
                  <c:v>Образование 1 609 145,15 тыс. руб. (31,15%)
</c:v>
                </c:pt>
                <c:pt idx="7">
                  <c:v>Культура и кинематография 323 188,07 тыс. руб. (6,26%)
</c:v>
                </c:pt>
                <c:pt idx="8">
                  <c:v>
Социальная политика 60 393,90 тыс. руб. (1,17%)
</c:v>
                </c:pt>
                <c:pt idx="9">
                  <c:v>Физическая культура и спорт 123 463,64 тыс. руб. (2,39%)
</c:v>
                </c:pt>
                <c:pt idx="10">
                  <c:v>Средства массовой информации 15 882,66 тыс. руб. (0,31%)
</c:v>
                </c:pt>
                <c:pt idx="11">
                  <c:v>Обслуживание муниципального долга 300 тыс. руб. (0,00%)
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382793.97</c:v>
                </c:pt>
                <c:pt idx="1">
                  <c:v>3578.48</c:v>
                </c:pt>
                <c:pt idx="2">
                  <c:v>33514</c:v>
                </c:pt>
                <c:pt idx="3">
                  <c:v>611717.76</c:v>
                </c:pt>
                <c:pt idx="4">
                  <c:v>1972390.79</c:v>
                </c:pt>
                <c:pt idx="5">
                  <c:v>29295.66</c:v>
                </c:pt>
                <c:pt idx="6">
                  <c:v>1609145.15</c:v>
                </c:pt>
                <c:pt idx="7">
                  <c:v>323188.07</c:v>
                </c:pt>
                <c:pt idx="8">
                  <c:v>60393.9</c:v>
                </c:pt>
                <c:pt idx="9">
                  <c:v>123463.64</c:v>
                </c:pt>
                <c:pt idx="10">
                  <c:v>15882.66</c:v>
                </c:pt>
                <c:pt idx="11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382 793,97 тыс. руб. (7,41%)
</c:v>
                </c:pt>
                <c:pt idx="1">
                  <c:v>Национальная оборона 3 578,48 тыс.руб. (0,07%)</c:v>
                </c:pt>
                <c:pt idx="2">
                  <c:v>Национальная безопасность и правоохранительная деятельность 33 514,60 тыс. руб. (0,65%)</c:v>
                </c:pt>
                <c:pt idx="3">
                  <c:v>Национальная экономика 611 717,76 тыс. руб. (11,84%)
</c:v>
                </c:pt>
                <c:pt idx="4">
                  <c:v>Жилищно-коммунальное хозяйство  1 982 390,79 тыс. руб. (38,18%)
</c:v>
                </c:pt>
                <c:pt idx="5">
                  <c:v>Охрана окружающей среды 29 295,66 тыс. руб. (0,57%)
</c:v>
                </c:pt>
                <c:pt idx="6">
                  <c:v>Образование 1 609 145,15 тыс. руб. (31,15%)
</c:v>
                </c:pt>
                <c:pt idx="7">
                  <c:v>Культура и кинематография 323 188,07 тыс. руб. (6,26%)
</c:v>
                </c:pt>
                <c:pt idx="8">
                  <c:v>
Социальная политика 60 393,90 тыс. руб. (1,17%)
</c:v>
                </c:pt>
                <c:pt idx="9">
                  <c:v>Физическая культура и спорт 123 463,64 тыс. руб. (2,39%)
</c:v>
                </c:pt>
                <c:pt idx="10">
                  <c:v>Средства массовой информации 15 882,66 тыс. руб. (0,31%)
</c:v>
                </c:pt>
                <c:pt idx="11">
                  <c:v>Обслуживание муниципального долга 300 тыс. руб. (0,00%)
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7.4103535203164022</c:v>
                </c:pt>
                <c:pt idx="1">
                  <c:v>6.9274345845578081E-2</c:v>
                </c:pt>
                <c:pt idx="2">
                  <c:v>0.64878396041579212</c:v>
                </c:pt>
                <c:pt idx="3">
                  <c:v>11.841996508607657</c:v>
                </c:pt>
                <c:pt idx="4">
                  <c:v>38.182714931784716</c:v>
                </c:pt>
                <c:pt idx="5">
                  <c:v>0.56712282382868373</c:v>
                </c:pt>
                <c:pt idx="6">
                  <c:v>31.150789619289366</c:v>
                </c:pt>
                <c:pt idx="7">
                  <c:v>6.2564670291142894</c:v>
                </c:pt>
                <c:pt idx="8">
                  <c:v>1.1691410642404758</c:v>
                </c:pt>
                <c:pt idx="9">
                  <c:v>2.3900826319314201</c:v>
                </c:pt>
                <c:pt idx="10">
                  <c:v>0.30746598605769188</c:v>
                </c:pt>
                <c:pt idx="11">
                  <c:v>5.8075785679040891E-3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0">
              <a:srgbClr val="FDFFE7"/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64000">
              <a:schemeClr val="accent1">
                <a:lumMod val="60000"/>
                <a:lumOff val="40000"/>
              </a:schemeClr>
            </a:gs>
            <a:gs pos="97000">
              <a:schemeClr val="accent6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8818" cy="341855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786" y="1"/>
            <a:ext cx="4308818" cy="341855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66935"/>
            <a:ext cx="4308818" cy="341855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786" y="6466935"/>
            <a:ext cx="4308818" cy="341855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4307734" cy="341621"/>
          </a:xfrm>
          <a:prstGeom prst="rect">
            <a:avLst/>
          </a:prstGeom>
        </p:spPr>
        <p:txBody>
          <a:bodyPr vert="horz" lIns="91541" tIns="45769" rIns="91541" bIns="4576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898" y="3"/>
            <a:ext cx="4307734" cy="341621"/>
          </a:xfrm>
          <a:prstGeom prst="rect">
            <a:avLst/>
          </a:prstGeom>
        </p:spPr>
        <p:txBody>
          <a:bodyPr vert="horz" lIns="91541" tIns="45769" rIns="91541" bIns="45769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9938" y="850900"/>
            <a:ext cx="3321050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1" tIns="45769" rIns="91541" bIns="4576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94" y="3276729"/>
            <a:ext cx="7952739" cy="2680961"/>
          </a:xfrm>
          <a:prstGeom prst="rect">
            <a:avLst/>
          </a:prstGeom>
        </p:spPr>
        <p:txBody>
          <a:bodyPr vert="horz" lIns="91541" tIns="45769" rIns="91541" bIns="4576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6467170"/>
            <a:ext cx="4307734" cy="341621"/>
          </a:xfrm>
          <a:prstGeom prst="rect">
            <a:avLst/>
          </a:prstGeom>
        </p:spPr>
        <p:txBody>
          <a:bodyPr vert="horz" lIns="91541" tIns="45769" rIns="91541" bIns="4576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898" y="6467170"/>
            <a:ext cx="4307734" cy="341621"/>
          </a:xfrm>
          <a:prstGeom prst="rect">
            <a:avLst/>
          </a:prstGeom>
        </p:spPr>
        <p:txBody>
          <a:bodyPr vert="horz" lIns="91541" tIns="45769" rIns="91541" bIns="45769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16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079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725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67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018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645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330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17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3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041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446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653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87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276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462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5600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0566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21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63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67531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529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3561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1844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45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000">
              <a:schemeClr val="tx1">
                <a:lumMod val="95000"/>
              </a:schemeClr>
            </a:gs>
            <a:gs pos="31000">
              <a:schemeClr val="tx2">
                <a:lumMod val="20000"/>
                <a:lumOff val="80000"/>
              </a:schemeClr>
            </a:gs>
            <a:gs pos="0">
              <a:schemeClr val="tx1"/>
            </a:gs>
            <a:gs pos="93000">
              <a:srgbClr val="FDFEC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390837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  <a:endParaRPr lang="ru" sz="4800" b="1" i="1" dirty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81416" y="2049761"/>
            <a:ext cx="4448433" cy="4808239"/>
          </a:xfrm>
          <a:prstGeom prst="rect">
            <a:avLst/>
          </a:prstGeom>
          <a:gradFill>
            <a:gsLst>
              <a:gs pos="34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90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Актуализированная версия 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indent="0" algn="ctr">
              <a:lnSpc>
                <a:spcPct val="135000"/>
              </a:lnSpc>
            </a:pP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н</a:t>
            </a: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  основе утвержденного </a:t>
            </a:r>
          </a:p>
          <a:p>
            <a:pPr indent="0" algn="ctr">
              <a:lnSpc>
                <a:spcPct val="135000"/>
              </a:lnSpc>
            </a:pP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Совета  депутатов  </a:t>
            </a:r>
          </a:p>
          <a:p>
            <a:pPr indent="0" algn="ctr">
              <a:lnSpc>
                <a:spcPct val="135000"/>
              </a:lnSpc>
            </a:pP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№ 19 от 29.02.2024 года </a:t>
            </a:r>
          </a:p>
          <a:p>
            <a:pPr indent="0" algn="ctr">
              <a:lnSpc>
                <a:spcPct val="135000"/>
              </a:lnSpc>
            </a:pP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Талдомского  </a:t>
            </a:r>
            <a:r>
              <a:rPr lang="ru" sz="19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городского </a:t>
            </a: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округа                «О  внесении  изменений                                  и дополнений </a:t>
            </a:r>
          </a:p>
          <a:p>
            <a:pPr indent="0" algn="ctr">
              <a:lnSpc>
                <a:spcPct val="135000"/>
              </a:lnSpc>
            </a:pP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в  Решение  Совета депутатов</a:t>
            </a:r>
          </a:p>
          <a:p>
            <a:pPr indent="0" algn="ctr">
              <a:lnSpc>
                <a:spcPct val="135000"/>
              </a:lnSpc>
            </a:pP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от 25.12.2023 года  № 110</a:t>
            </a:r>
          </a:p>
          <a:p>
            <a:pPr indent="0" algn="ctr">
              <a:lnSpc>
                <a:spcPct val="135000"/>
              </a:lnSpc>
            </a:pP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«О бюджете   Талдомского городского  округа на  2024 год  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sz="19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  </a:t>
            </a:r>
            <a:r>
              <a:rPr lang="ru" sz="19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плановый </a:t>
            </a: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</a:t>
            </a:r>
            <a:r>
              <a:rPr lang="ru" sz="19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период </a:t>
            </a: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2025  и  </a:t>
            </a:r>
            <a:r>
              <a:rPr lang="ru" sz="19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2026 </a:t>
            </a: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годов</a:t>
            </a:r>
            <a:r>
              <a:rPr lang="ru" sz="19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» </a:t>
            </a:r>
            <a:r>
              <a:rPr lang="ru" sz="1900" b="1" dirty="0" smtClean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 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849" y="2578100"/>
            <a:ext cx="2776150" cy="42799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38826"/>
            <a:ext cx="2681415" cy="4219174"/>
          </a:xfrm>
          <a:prstGeom prst="rect">
            <a:avLst/>
          </a:prstGeom>
        </p:spPr>
      </p:pic>
      <p:sp>
        <p:nvSpPr>
          <p:cNvPr id="2" name="Арка 1"/>
          <p:cNvSpPr/>
          <p:nvPr/>
        </p:nvSpPr>
        <p:spPr>
          <a:xfrm>
            <a:off x="101600" y="139700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БЮДЖЕТНОМ  ПРОЦЕССЕ  В  2023  ГОДУ</a:t>
            </a:r>
            <a:endParaRPr lang="ru-RU" sz="2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672563"/>
              </p:ext>
            </p:extLst>
          </p:nvPr>
        </p:nvGraphicFramePr>
        <p:xfrm>
          <a:off x="0" y="1104900"/>
          <a:ext cx="9906000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03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22533">
                  <a:extLst>
                    <a:ext uri="{9D8B030D-6E8A-4147-A177-3AD203B41FA5}">
                      <a16:colId xmlns="" xmlns:a16="http://schemas.microsoft.com/office/drawing/2014/main" val="209265111"/>
                    </a:ext>
                  </a:extLst>
                </a:gridCol>
                <a:gridCol w="1104694">
                  <a:extLst>
                    <a:ext uri="{9D8B030D-6E8A-4147-A177-3AD203B41FA5}">
                      <a16:colId xmlns="" xmlns:a16="http://schemas.microsoft.com/office/drawing/2014/main" val="792053087"/>
                    </a:ext>
                  </a:extLst>
                </a:gridCol>
                <a:gridCol w="536533">
                  <a:extLst>
                    <a:ext uri="{9D8B030D-6E8A-4147-A177-3AD203B41FA5}">
                      <a16:colId xmlns="" xmlns:a16="http://schemas.microsoft.com/office/drawing/2014/main" val="1073131279"/>
                    </a:ext>
                  </a:extLst>
                </a:gridCol>
                <a:gridCol w="783815">
                  <a:extLst>
                    <a:ext uri="{9D8B030D-6E8A-4147-A177-3AD203B41FA5}">
                      <a16:colId xmlns="" xmlns:a16="http://schemas.microsoft.com/office/drawing/2014/main" val="3438737359"/>
                    </a:ext>
                  </a:extLst>
                </a:gridCol>
                <a:gridCol w="507580">
                  <a:extLst>
                    <a:ext uri="{9D8B030D-6E8A-4147-A177-3AD203B41FA5}">
                      <a16:colId xmlns="" xmlns:a16="http://schemas.microsoft.com/office/drawing/2014/main" val="3924038414"/>
                    </a:ext>
                  </a:extLst>
                </a:gridCol>
                <a:gridCol w="774764">
                  <a:extLst>
                    <a:ext uri="{9D8B030D-6E8A-4147-A177-3AD203B41FA5}">
                      <a16:colId xmlns="" xmlns:a16="http://schemas.microsoft.com/office/drawing/2014/main" val="412512508"/>
                    </a:ext>
                  </a:extLst>
                </a:gridCol>
                <a:gridCol w="530735">
                  <a:extLst>
                    <a:ext uri="{9D8B030D-6E8A-4147-A177-3AD203B41FA5}">
                      <a16:colId xmlns="" xmlns:a16="http://schemas.microsoft.com/office/drawing/2014/main" val="4252293865"/>
                    </a:ext>
                  </a:extLst>
                </a:gridCol>
                <a:gridCol w="234268">
                  <a:extLst>
                    <a:ext uri="{9D8B030D-6E8A-4147-A177-3AD203B41FA5}">
                      <a16:colId xmlns="" xmlns:a16="http://schemas.microsoft.com/office/drawing/2014/main" val="209936469"/>
                    </a:ext>
                  </a:extLst>
                </a:gridCol>
                <a:gridCol w="566146">
                  <a:extLst>
                    <a:ext uri="{9D8B030D-6E8A-4147-A177-3AD203B41FA5}">
                      <a16:colId xmlns="" xmlns:a16="http://schemas.microsoft.com/office/drawing/2014/main" val="201032080"/>
                    </a:ext>
                  </a:extLst>
                </a:gridCol>
                <a:gridCol w="453176">
                  <a:extLst>
                    <a:ext uri="{9D8B030D-6E8A-4147-A177-3AD203B41FA5}">
                      <a16:colId xmlns="" xmlns:a16="http://schemas.microsoft.com/office/drawing/2014/main" val="3770588397"/>
                    </a:ext>
                  </a:extLst>
                </a:gridCol>
                <a:gridCol w="693824">
                  <a:extLst>
                    <a:ext uri="{9D8B030D-6E8A-4147-A177-3AD203B41FA5}">
                      <a16:colId xmlns="" xmlns:a16="http://schemas.microsoft.com/office/drawing/2014/main" val="25283251"/>
                    </a:ext>
                  </a:extLst>
                </a:gridCol>
                <a:gridCol w="119142">
                  <a:extLst>
                    <a:ext uri="{9D8B030D-6E8A-4147-A177-3AD203B41FA5}">
                      <a16:colId xmlns="" xmlns:a16="http://schemas.microsoft.com/office/drawing/2014/main" val="478338116"/>
                    </a:ext>
                  </a:extLst>
                </a:gridCol>
                <a:gridCol w="390438">
                  <a:extLst>
                    <a:ext uri="{9D8B030D-6E8A-4147-A177-3AD203B41FA5}">
                      <a16:colId xmlns="" xmlns:a16="http://schemas.microsoft.com/office/drawing/2014/main" val="2019340687"/>
                    </a:ext>
                  </a:extLst>
                </a:gridCol>
                <a:gridCol w="119142">
                  <a:extLst>
                    <a:ext uri="{9D8B030D-6E8A-4147-A177-3AD203B41FA5}">
                      <a16:colId xmlns="" xmlns:a16="http://schemas.microsoft.com/office/drawing/2014/main" val="1771146815"/>
                    </a:ext>
                  </a:extLst>
                </a:gridCol>
                <a:gridCol w="622171">
                  <a:extLst>
                    <a:ext uri="{9D8B030D-6E8A-4147-A177-3AD203B41FA5}">
                      <a16:colId xmlns="" xmlns:a16="http://schemas.microsoft.com/office/drawing/2014/main" val="3626156557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799450">
                <a:tc gridSpan="16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8 994,17</a:t>
                      </a:r>
                    </a:p>
                    <a:p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830,0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432300"/>
            <a:ext cx="2819400" cy="2425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4432299"/>
            <a:ext cx="2959099" cy="2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33440"/>
              </p:ext>
            </p:extLst>
          </p:nvPr>
        </p:nvGraphicFramePr>
        <p:xfrm>
          <a:off x="0" y="1283354"/>
          <a:ext cx="9906720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27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787123">
                  <a:extLst>
                    <a:ext uri="{9D8B030D-6E8A-4147-A177-3AD203B41FA5}">
                      <a16:colId xmlns="" xmlns:a16="http://schemas.microsoft.com/office/drawing/2014/main" val="757845808"/>
                    </a:ext>
                  </a:extLst>
                </a:gridCol>
                <a:gridCol w="204722">
                  <a:extLst>
                    <a:ext uri="{9D8B030D-6E8A-4147-A177-3AD203B41FA5}">
                      <a16:colId xmlns="" xmlns:a16="http://schemas.microsoft.com/office/drawing/2014/main" val="1875531120"/>
                    </a:ext>
                  </a:extLst>
                </a:gridCol>
                <a:gridCol w="1254582">
                  <a:extLst>
                    <a:ext uri="{9D8B030D-6E8A-4147-A177-3AD203B41FA5}">
                      <a16:colId xmlns="" xmlns:a16="http://schemas.microsoft.com/office/drawing/2014/main" val="2582375963"/>
                    </a:ext>
                  </a:extLst>
                </a:gridCol>
                <a:gridCol w="772970">
                  <a:extLst>
                    <a:ext uri="{9D8B030D-6E8A-4147-A177-3AD203B41FA5}">
                      <a16:colId xmlns="" xmlns:a16="http://schemas.microsoft.com/office/drawing/2014/main" val="2836955306"/>
                    </a:ext>
                  </a:extLst>
                </a:gridCol>
                <a:gridCol w="762526">
                  <a:extLst>
                    <a:ext uri="{9D8B030D-6E8A-4147-A177-3AD203B41FA5}">
                      <a16:colId xmlns="" xmlns:a16="http://schemas.microsoft.com/office/drawing/2014/main" val="2108994429"/>
                    </a:ext>
                  </a:extLst>
                </a:gridCol>
                <a:gridCol w="737596">
                  <a:extLst>
                    <a:ext uri="{9D8B030D-6E8A-4147-A177-3AD203B41FA5}">
                      <a16:colId xmlns="" xmlns:a16="http://schemas.microsoft.com/office/drawing/2014/main" val="3723564215"/>
                    </a:ext>
                  </a:extLst>
                </a:gridCol>
                <a:gridCol w="654964">
                  <a:extLst>
                    <a:ext uri="{9D8B030D-6E8A-4147-A177-3AD203B41FA5}">
                      <a16:colId xmlns="" xmlns:a16="http://schemas.microsoft.com/office/drawing/2014/main" val="2961506914"/>
                    </a:ext>
                  </a:extLst>
                </a:gridCol>
                <a:gridCol w="491223">
                  <a:extLst>
                    <a:ext uri="{9D8B030D-6E8A-4147-A177-3AD203B41FA5}">
                      <a16:colId xmlns="" xmlns:a16="http://schemas.microsoft.com/office/drawing/2014/main" val="2793272898"/>
                    </a:ext>
                  </a:extLst>
                </a:gridCol>
                <a:gridCol w="116840">
                  <a:extLst>
                    <a:ext uri="{9D8B030D-6E8A-4147-A177-3AD203B41FA5}">
                      <a16:colId xmlns="" xmlns:a16="http://schemas.microsoft.com/office/drawing/2014/main" val="840114233"/>
                    </a:ext>
                  </a:extLst>
                </a:gridCol>
                <a:gridCol w="573781">
                  <a:extLst>
                    <a:ext uri="{9D8B030D-6E8A-4147-A177-3AD203B41FA5}">
                      <a16:colId xmlns="" xmlns:a16="http://schemas.microsoft.com/office/drawing/2014/main" val="3588096224"/>
                    </a:ext>
                  </a:extLst>
                </a:gridCol>
                <a:gridCol w="521925">
                  <a:extLst>
                    <a:ext uri="{9D8B030D-6E8A-4147-A177-3AD203B41FA5}">
                      <a16:colId xmlns="" xmlns:a16="http://schemas.microsoft.com/office/drawing/2014/main" val="748782663"/>
                    </a:ext>
                  </a:extLst>
                </a:gridCol>
                <a:gridCol w="543385">
                  <a:extLst>
                    <a:ext uri="{9D8B030D-6E8A-4147-A177-3AD203B41FA5}">
                      <a16:colId xmlns="" xmlns:a16="http://schemas.microsoft.com/office/drawing/2014/main" val="1819963146"/>
                    </a:ext>
                  </a:extLst>
                </a:gridCol>
                <a:gridCol w="607183">
                  <a:extLst>
                    <a:ext uri="{9D8B030D-6E8A-4147-A177-3AD203B41FA5}">
                      <a16:colId xmlns="" xmlns:a16="http://schemas.microsoft.com/office/drawing/2014/main" val="2697857749"/>
                    </a:ext>
                  </a:extLst>
                </a:gridCol>
                <a:gridCol w="614621">
                  <a:extLst>
                    <a:ext uri="{9D8B030D-6E8A-4147-A177-3AD203B41FA5}">
                      <a16:colId xmlns="" xmlns:a16="http://schemas.microsoft.com/office/drawing/2014/main" val="3539303771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73231">
                <a:tc gridSpan="15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(компенсация на приобретение школьной формы)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1 000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50E82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2 781,00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A50E82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00" y="4800600"/>
            <a:ext cx="410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673317"/>
              </p:ext>
            </p:extLst>
          </p:nvPr>
        </p:nvGraphicFramePr>
        <p:xfrm>
          <a:off x="1" y="1149791"/>
          <a:ext cx="9929857" cy="6592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157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27305">
                  <a:extLst>
                    <a:ext uri="{9D8B030D-6E8A-4147-A177-3AD203B41FA5}">
                      <a16:colId xmlns="" xmlns:a16="http://schemas.microsoft.com/office/drawing/2014/main" val="3863735938"/>
                    </a:ext>
                  </a:extLst>
                </a:gridCol>
                <a:gridCol w="1393733">
                  <a:extLst>
                    <a:ext uri="{9D8B030D-6E8A-4147-A177-3AD203B41FA5}">
                      <a16:colId xmlns="" xmlns:a16="http://schemas.microsoft.com/office/drawing/2014/main" val="1409911897"/>
                    </a:ext>
                  </a:extLst>
                </a:gridCol>
                <a:gridCol w="580079">
                  <a:extLst>
                    <a:ext uri="{9D8B030D-6E8A-4147-A177-3AD203B41FA5}">
                      <a16:colId xmlns="" xmlns:a16="http://schemas.microsoft.com/office/drawing/2014/main" val="2774857974"/>
                    </a:ext>
                  </a:extLst>
                </a:gridCol>
                <a:gridCol w="643870">
                  <a:extLst>
                    <a:ext uri="{9D8B030D-6E8A-4147-A177-3AD203B41FA5}">
                      <a16:colId xmlns="" xmlns:a16="http://schemas.microsoft.com/office/drawing/2014/main" val="541585988"/>
                    </a:ext>
                  </a:extLst>
                </a:gridCol>
                <a:gridCol w="555496">
                  <a:extLst>
                    <a:ext uri="{9D8B030D-6E8A-4147-A177-3AD203B41FA5}">
                      <a16:colId xmlns="" xmlns:a16="http://schemas.microsoft.com/office/drawing/2014/main" val="1068869418"/>
                    </a:ext>
                  </a:extLst>
                </a:gridCol>
                <a:gridCol w="631245">
                  <a:extLst>
                    <a:ext uri="{9D8B030D-6E8A-4147-A177-3AD203B41FA5}">
                      <a16:colId xmlns="" xmlns:a16="http://schemas.microsoft.com/office/drawing/2014/main" val="3667420099"/>
                    </a:ext>
                  </a:extLst>
                </a:gridCol>
                <a:gridCol w="479747">
                  <a:extLst>
                    <a:ext uri="{9D8B030D-6E8A-4147-A177-3AD203B41FA5}">
                      <a16:colId xmlns="" xmlns:a16="http://schemas.microsoft.com/office/drawing/2014/main" val="3404385717"/>
                    </a:ext>
                  </a:extLst>
                </a:gridCol>
                <a:gridCol w="639948">
                  <a:extLst>
                    <a:ext uri="{9D8B030D-6E8A-4147-A177-3AD203B41FA5}">
                      <a16:colId xmlns="" xmlns:a16="http://schemas.microsoft.com/office/drawing/2014/main" val="3932347020"/>
                    </a:ext>
                  </a:extLst>
                </a:gridCol>
                <a:gridCol w="413584">
                  <a:extLst>
                    <a:ext uri="{9D8B030D-6E8A-4147-A177-3AD203B41FA5}">
                      <a16:colId xmlns="" xmlns:a16="http://schemas.microsoft.com/office/drawing/2014/main" val="663130523"/>
                    </a:ext>
                  </a:extLst>
                </a:gridCol>
                <a:gridCol w="740201">
                  <a:extLst>
                    <a:ext uri="{9D8B030D-6E8A-4147-A177-3AD203B41FA5}">
                      <a16:colId xmlns="" xmlns:a16="http://schemas.microsoft.com/office/drawing/2014/main" val="384305277"/>
                    </a:ext>
                  </a:extLst>
                </a:gridCol>
                <a:gridCol w="499998">
                  <a:extLst>
                    <a:ext uri="{9D8B030D-6E8A-4147-A177-3AD203B41FA5}">
                      <a16:colId xmlns="" xmlns:a16="http://schemas.microsoft.com/office/drawing/2014/main" val="2435961602"/>
                    </a:ext>
                  </a:extLst>
                </a:gridCol>
                <a:gridCol w="689494">
                  <a:extLst>
                    <a:ext uri="{9D8B030D-6E8A-4147-A177-3AD203B41FA5}">
                      <a16:colId xmlns="" xmlns:a16="http://schemas.microsoft.com/office/drawing/2014/main" val="2940280608"/>
                    </a:ext>
                  </a:extLst>
                </a:gridCol>
              </a:tblGrid>
              <a:tr h="4522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5375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55197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51411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 – дошкольные образовательные организации (питание детей из малообеспеченных семей)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10 567,2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12 951,9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5105399"/>
            <a:ext cx="4622800" cy="26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6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18231"/>
              </p:ext>
            </p:extLst>
          </p:nvPr>
        </p:nvGraphicFramePr>
        <p:xfrm>
          <a:off x="-1942" y="1200590"/>
          <a:ext cx="9907941" cy="658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3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59523">
                  <a:extLst>
                    <a:ext uri="{9D8B030D-6E8A-4147-A177-3AD203B41FA5}">
                      <a16:colId xmlns="" xmlns:a16="http://schemas.microsoft.com/office/drawing/2014/main" val="2240386351"/>
                    </a:ext>
                  </a:extLst>
                </a:gridCol>
                <a:gridCol w="1260129">
                  <a:extLst>
                    <a:ext uri="{9D8B030D-6E8A-4147-A177-3AD203B41FA5}">
                      <a16:colId xmlns="" xmlns:a16="http://schemas.microsoft.com/office/drawing/2014/main" val="2472156930"/>
                    </a:ext>
                  </a:extLst>
                </a:gridCol>
                <a:gridCol w="606058">
                  <a:extLst>
                    <a:ext uri="{9D8B030D-6E8A-4147-A177-3AD203B41FA5}">
                      <a16:colId xmlns="" xmlns:a16="http://schemas.microsoft.com/office/drawing/2014/main" val="465049207"/>
                    </a:ext>
                  </a:extLst>
                </a:gridCol>
                <a:gridCol w="658447">
                  <a:extLst>
                    <a:ext uri="{9D8B030D-6E8A-4147-A177-3AD203B41FA5}">
                      <a16:colId xmlns="" xmlns:a16="http://schemas.microsoft.com/office/drawing/2014/main" val="3864349501"/>
                    </a:ext>
                  </a:extLst>
                </a:gridCol>
                <a:gridCol w="657087">
                  <a:extLst>
                    <a:ext uri="{9D8B030D-6E8A-4147-A177-3AD203B41FA5}">
                      <a16:colId xmlns="" xmlns:a16="http://schemas.microsoft.com/office/drawing/2014/main" val="1307739466"/>
                    </a:ext>
                  </a:extLst>
                </a:gridCol>
                <a:gridCol w="615712">
                  <a:extLst>
                    <a:ext uri="{9D8B030D-6E8A-4147-A177-3AD203B41FA5}">
                      <a16:colId xmlns="" xmlns:a16="http://schemas.microsoft.com/office/drawing/2014/main" val="331495475"/>
                    </a:ext>
                  </a:extLst>
                </a:gridCol>
                <a:gridCol w="458154">
                  <a:extLst>
                    <a:ext uri="{9D8B030D-6E8A-4147-A177-3AD203B41FA5}">
                      <a16:colId xmlns="" xmlns:a16="http://schemas.microsoft.com/office/drawing/2014/main" val="20045953"/>
                    </a:ext>
                  </a:extLst>
                </a:gridCol>
                <a:gridCol w="619128">
                  <a:extLst>
                    <a:ext uri="{9D8B030D-6E8A-4147-A177-3AD203B41FA5}">
                      <a16:colId xmlns="" xmlns:a16="http://schemas.microsoft.com/office/drawing/2014/main" val="3011991697"/>
                    </a:ext>
                  </a:extLst>
                </a:gridCol>
                <a:gridCol w="423483">
                  <a:extLst>
                    <a:ext uri="{9D8B030D-6E8A-4147-A177-3AD203B41FA5}">
                      <a16:colId xmlns="" xmlns:a16="http://schemas.microsoft.com/office/drawing/2014/main" val="2514679370"/>
                    </a:ext>
                  </a:extLst>
                </a:gridCol>
                <a:gridCol w="619128">
                  <a:extLst>
                    <a:ext uri="{9D8B030D-6E8A-4147-A177-3AD203B41FA5}">
                      <a16:colId xmlns="" xmlns:a16="http://schemas.microsoft.com/office/drawing/2014/main" val="3937815020"/>
                    </a:ext>
                  </a:extLst>
                </a:gridCol>
                <a:gridCol w="531080">
                  <a:extLst>
                    <a:ext uri="{9D8B030D-6E8A-4147-A177-3AD203B41FA5}">
                      <a16:colId xmlns="" xmlns:a16="http://schemas.microsoft.com/office/drawing/2014/main" val="3482322495"/>
                    </a:ext>
                  </a:extLst>
                </a:gridCol>
                <a:gridCol w="596273">
                  <a:extLst>
                    <a:ext uri="{9D8B030D-6E8A-4147-A177-3AD203B41FA5}">
                      <a16:colId xmlns="" xmlns:a16="http://schemas.microsoft.com/office/drawing/2014/main" val="1649828658"/>
                    </a:ext>
                  </a:extLst>
                </a:gridCol>
              </a:tblGrid>
              <a:tr h="3234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422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108060">
                <a:tc gridSpan="13"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7557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</a:p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5168900"/>
            <a:ext cx="2679700" cy="260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5156200"/>
            <a:ext cx="2540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187778"/>
              </p:ext>
            </p:extLst>
          </p:nvPr>
        </p:nvGraphicFramePr>
        <p:xfrm>
          <a:off x="0" y="1079501"/>
          <a:ext cx="9905999" cy="577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84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58535">
                  <a:extLst>
                    <a:ext uri="{9D8B030D-6E8A-4147-A177-3AD203B41FA5}">
                      <a16:colId xmlns="" xmlns:a16="http://schemas.microsoft.com/office/drawing/2014/main" val="4174848835"/>
                    </a:ext>
                  </a:extLst>
                </a:gridCol>
                <a:gridCol w="1260359">
                  <a:extLst>
                    <a:ext uri="{9D8B030D-6E8A-4147-A177-3AD203B41FA5}">
                      <a16:colId xmlns="" xmlns:a16="http://schemas.microsoft.com/office/drawing/2014/main" val="3475564080"/>
                    </a:ext>
                  </a:extLst>
                </a:gridCol>
                <a:gridCol w="609816">
                  <a:extLst>
                    <a:ext uri="{9D8B030D-6E8A-4147-A177-3AD203B41FA5}">
                      <a16:colId xmlns="" xmlns:a16="http://schemas.microsoft.com/office/drawing/2014/main" val="2774857974"/>
                    </a:ext>
                  </a:extLst>
                </a:gridCol>
                <a:gridCol w="656124">
                  <a:extLst>
                    <a:ext uri="{9D8B030D-6E8A-4147-A177-3AD203B41FA5}">
                      <a16:colId xmlns="" xmlns:a16="http://schemas.microsoft.com/office/drawing/2014/main" val="2149076243"/>
                    </a:ext>
                  </a:extLst>
                </a:gridCol>
                <a:gridCol w="614577">
                  <a:extLst>
                    <a:ext uri="{9D8B030D-6E8A-4147-A177-3AD203B41FA5}">
                      <a16:colId xmlns="" xmlns:a16="http://schemas.microsoft.com/office/drawing/2014/main" val="224986157"/>
                    </a:ext>
                  </a:extLst>
                </a:gridCol>
                <a:gridCol w="664747">
                  <a:extLst>
                    <a:ext uri="{9D8B030D-6E8A-4147-A177-3AD203B41FA5}">
                      <a16:colId xmlns="" xmlns:a16="http://schemas.microsoft.com/office/drawing/2014/main" val="3474266832"/>
                    </a:ext>
                  </a:extLst>
                </a:gridCol>
                <a:gridCol w="539323">
                  <a:extLst>
                    <a:ext uri="{9D8B030D-6E8A-4147-A177-3AD203B41FA5}">
                      <a16:colId xmlns="" xmlns:a16="http://schemas.microsoft.com/office/drawing/2014/main" val="2421964640"/>
                    </a:ext>
                  </a:extLst>
                </a:gridCol>
                <a:gridCol w="677290">
                  <a:extLst>
                    <a:ext uri="{9D8B030D-6E8A-4147-A177-3AD203B41FA5}">
                      <a16:colId xmlns="" xmlns:a16="http://schemas.microsoft.com/office/drawing/2014/main" val="1495783996"/>
                    </a:ext>
                  </a:extLst>
                </a:gridCol>
                <a:gridCol w="615066">
                  <a:extLst>
                    <a:ext uri="{9D8B030D-6E8A-4147-A177-3AD203B41FA5}">
                      <a16:colId xmlns="" xmlns:a16="http://schemas.microsoft.com/office/drawing/2014/main" val="1479957824"/>
                    </a:ext>
                  </a:extLst>
                </a:gridCol>
                <a:gridCol w="459661">
                  <a:extLst>
                    <a:ext uri="{9D8B030D-6E8A-4147-A177-3AD203B41FA5}">
                      <a16:colId xmlns="" xmlns:a16="http://schemas.microsoft.com/office/drawing/2014/main" val="6250391"/>
                    </a:ext>
                  </a:extLst>
                </a:gridCol>
                <a:gridCol w="656431">
                  <a:extLst>
                    <a:ext uri="{9D8B030D-6E8A-4147-A177-3AD203B41FA5}">
                      <a16:colId xmlns="" xmlns:a16="http://schemas.microsoft.com/office/drawing/2014/main" val="4118118309"/>
                    </a:ext>
                  </a:extLst>
                </a:gridCol>
                <a:gridCol w="485186">
                  <a:extLst>
                    <a:ext uri="{9D8B030D-6E8A-4147-A177-3AD203B41FA5}">
                      <a16:colId xmlns="" xmlns:a16="http://schemas.microsoft.com/office/drawing/2014/main" val="3901838471"/>
                    </a:ext>
                  </a:extLst>
                </a:gridCol>
              </a:tblGrid>
              <a:tr h="45970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195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89463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03408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семей отдельных категорий граждан от платы, взимаемой за присмотр и уход за ребенком в муниципальных образовательных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организациях, реализующих программы дошкольного образования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 title="ОСВОБОЖЕНИЕ ОТ РОДИТЕЛЬСКОЙ ПЛАТЫ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917017"/>
            <a:ext cx="4800600" cy="19409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7962900" y="5867251"/>
            <a:ext cx="19431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Освобожден</a:t>
            </a:r>
            <a:r>
              <a:rPr lang="ru-RU" sz="2400" dirty="0">
                <a:gradFill>
                  <a:gsLst>
                    <a:gs pos="0">
                      <a:schemeClr val="bg2">
                        <a:tint val="97000"/>
                        <a:hueMod val="92000"/>
                        <a:satMod val="169000"/>
                        <a:lumMod val="164000"/>
                      </a:schemeClr>
                    </a:gs>
                    <a:gs pos="78000">
                      <a:srgbClr val="FF0000"/>
                    </a:gs>
                  </a:gsLst>
                  <a:lin ang="6120000" scaled="1"/>
                </a:gra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86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427037"/>
              </p:ext>
            </p:extLst>
          </p:nvPr>
        </p:nvGraphicFramePr>
        <p:xfrm>
          <a:off x="-1" y="1120398"/>
          <a:ext cx="9906001" cy="5750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351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72526">
                  <a:extLst>
                    <a:ext uri="{9D8B030D-6E8A-4147-A177-3AD203B41FA5}">
                      <a16:colId xmlns="" xmlns:a16="http://schemas.microsoft.com/office/drawing/2014/main" val="4174848835"/>
                    </a:ext>
                  </a:extLst>
                </a:gridCol>
                <a:gridCol w="1275579">
                  <a:extLst>
                    <a:ext uri="{9D8B030D-6E8A-4147-A177-3AD203B41FA5}">
                      <a16:colId xmlns="" xmlns:a16="http://schemas.microsoft.com/office/drawing/2014/main" val="3475564080"/>
                    </a:ext>
                  </a:extLst>
                </a:gridCol>
                <a:gridCol w="717304">
                  <a:extLst>
                    <a:ext uri="{9D8B030D-6E8A-4147-A177-3AD203B41FA5}">
                      <a16:colId xmlns="" xmlns:a16="http://schemas.microsoft.com/office/drawing/2014/main" val="2774857974"/>
                    </a:ext>
                  </a:extLst>
                </a:gridCol>
                <a:gridCol w="572651">
                  <a:extLst>
                    <a:ext uri="{9D8B030D-6E8A-4147-A177-3AD203B41FA5}">
                      <a16:colId xmlns="" xmlns:a16="http://schemas.microsoft.com/office/drawing/2014/main" val="3864349501"/>
                    </a:ext>
                  </a:extLst>
                </a:gridCol>
                <a:gridCol w="118204">
                  <a:extLst>
                    <a:ext uri="{9D8B030D-6E8A-4147-A177-3AD203B41FA5}">
                      <a16:colId xmlns="" xmlns:a16="http://schemas.microsoft.com/office/drawing/2014/main" val="1642420247"/>
                    </a:ext>
                  </a:extLst>
                </a:gridCol>
                <a:gridCol w="680360">
                  <a:extLst>
                    <a:ext uri="{9D8B030D-6E8A-4147-A177-3AD203B41FA5}">
                      <a16:colId xmlns="" xmlns:a16="http://schemas.microsoft.com/office/drawing/2014/main" val="1307739466"/>
                    </a:ext>
                  </a:extLst>
                </a:gridCol>
                <a:gridCol w="649956">
                  <a:extLst>
                    <a:ext uri="{9D8B030D-6E8A-4147-A177-3AD203B41FA5}">
                      <a16:colId xmlns="" xmlns:a16="http://schemas.microsoft.com/office/drawing/2014/main" val="331495475"/>
                    </a:ext>
                  </a:extLst>
                </a:gridCol>
                <a:gridCol w="189246">
                  <a:extLst>
                    <a:ext uri="{9D8B030D-6E8A-4147-A177-3AD203B41FA5}">
                      <a16:colId xmlns="" xmlns:a16="http://schemas.microsoft.com/office/drawing/2014/main" val="819877028"/>
                    </a:ext>
                  </a:extLst>
                </a:gridCol>
                <a:gridCol w="445448">
                  <a:extLst>
                    <a:ext uri="{9D8B030D-6E8A-4147-A177-3AD203B41FA5}">
                      <a16:colId xmlns="" xmlns:a16="http://schemas.microsoft.com/office/drawing/2014/main" val="253172668"/>
                    </a:ext>
                  </a:extLst>
                </a:gridCol>
                <a:gridCol w="202296">
                  <a:extLst>
                    <a:ext uri="{9D8B030D-6E8A-4147-A177-3AD203B41FA5}">
                      <a16:colId xmlns="" xmlns:a16="http://schemas.microsoft.com/office/drawing/2014/main" val="3914570340"/>
                    </a:ext>
                  </a:extLst>
                </a:gridCol>
                <a:gridCol w="298208">
                  <a:extLst>
                    <a:ext uri="{9D8B030D-6E8A-4147-A177-3AD203B41FA5}">
                      <a16:colId xmlns="" xmlns:a16="http://schemas.microsoft.com/office/drawing/2014/main" val="1227614888"/>
                    </a:ext>
                  </a:extLst>
                </a:gridCol>
                <a:gridCol w="159576">
                  <a:extLst>
                    <a:ext uri="{9D8B030D-6E8A-4147-A177-3AD203B41FA5}">
                      <a16:colId xmlns="" xmlns:a16="http://schemas.microsoft.com/office/drawing/2014/main" val="2408441753"/>
                    </a:ext>
                  </a:extLst>
                </a:gridCol>
                <a:gridCol w="354354">
                  <a:extLst>
                    <a:ext uri="{9D8B030D-6E8A-4147-A177-3AD203B41FA5}">
                      <a16:colId xmlns="" xmlns:a16="http://schemas.microsoft.com/office/drawing/2014/main" val="221301754"/>
                    </a:ext>
                  </a:extLst>
                </a:gridCol>
                <a:gridCol w="501011">
                  <a:extLst>
                    <a:ext uri="{9D8B030D-6E8A-4147-A177-3AD203B41FA5}">
                      <a16:colId xmlns="" xmlns:a16="http://schemas.microsoft.com/office/drawing/2014/main" val="844862658"/>
                    </a:ext>
                  </a:extLst>
                </a:gridCol>
                <a:gridCol w="542267">
                  <a:extLst>
                    <a:ext uri="{9D8B030D-6E8A-4147-A177-3AD203B41FA5}">
                      <a16:colId xmlns="" xmlns:a16="http://schemas.microsoft.com/office/drawing/2014/main" val="3796236405"/>
                    </a:ext>
                  </a:extLst>
                </a:gridCol>
                <a:gridCol w="485664">
                  <a:extLst>
                    <a:ext uri="{9D8B030D-6E8A-4147-A177-3AD203B41FA5}">
                      <a16:colId xmlns="" xmlns:a16="http://schemas.microsoft.com/office/drawing/2014/main" val="2231224127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025864">
                <a:tc gridSpan="17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14426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597400"/>
            <a:ext cx="45085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368466"/>
              </p:ext>
            </p:extLst>
          </p:nvPr>
        </p:nvGraphicFramePr>
        <p:xfrm>
          <a:off x="1" y="1155699"/>
          <a:ext cx="9906001" cy="5709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189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264212">
                  <a:extLst>
                    <a:ext uri="{9D8B030D-6E8A-4147-A177-3AD203B41FA5}">
                      <a16:colId xmlns="" xmlns:a16="http://schemas.microsoft.com/office/drawing/2014/main" val="4255974964"/>
                    </a:ext>
                  </a:extLst>
                </a:gridCol>
                <a:gridCol w="1007917">
                  <a:extLst>
                    <a:ext uri="{9D8B030D-6E8A-4147-A177-3AD203B41FA5}">
                      <a16:colId xmlns="" xmlns:a16="http://schemas.microsoft.com/office/drawing/2014/main" val="3823438162"/>
                    </a:ext>
                  </a:extLst>
                </a:gridCol>
                <a:gridCol w="1476322">
                  <a:extLst>
                    <a:ext uri="{9D8B030D-6E8A-4147-A177-3AD203B41FA5}">
                      <a16:colId xmlns="" xmlns:a16="http://schemas.microsoft.com/office/drawing/2014/main" val="4055833202"/>
                    </a:ext>
                  </a:extLst>
                </a:gridCol>
                <a:gridCol w="489782">
                  <a:extLst>
                    <a:ext uri="{9D8B030D-6E8A-4147-A177-3AD203B41FA5}">
                      <a16:colId xmlns="" xmlns:a16="http://schemas.microsoft.com/office/drawing/2014/main" val="144133442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3848555667"/>
                    </a:ext>
                  </a:extLst>
                </a:gridCol>
                <a:gridCol w="477598">
                  <a:extLst>
                    <a:ext uri="{9D8B030D-6E8A-4147-A177-3AD203B41FA5}">
                      <a16:colId xmlns="" xmlns:a16="http://schemas.microsoft.com/office/drawing/2014/main" val="1175693806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1529641028"/>
                    </a:ext>
                  </a:extLst>
                </a:gridCol>
                <a:gridCol w="502217">
                  <a:extLst>
                    <a:ext uri="{9D8B030D-6E8A-4147-A177-3AD203B41FA5}">
                      <a16:colId xmlns="" xmlns:a16="http://schemas.microsoft.com/office/drawing/2014/main" val="1307739466"/>
                    </a:ext>
                  </a:extLst>
                </a:gridCol>
                <a:gridCol w="603150">
                  <a:extLst>
                    <a:ext uri="{9D8B030D-6E8A-4147-A177-3AD203B41FA5}">
                      <a16:colId xmlns="" xmlns:a16="http://schemas.microsoft.com/office/drawing/2014/main" val="2928904082"/>
                    </a:ext>
                  </a:extLst>
                </a:gridCol>
                <a:gridCol w="627771">
                  <a:extLst>
                    <a:ext uri="{9D8B030D-6E8A-4147-A177-3AD203B41FA5}">
                      <a16:colId xmlns="" xmlns:a16="http://schemas.microsoft.com/office/drawing/2014/main" val="1952412216"/>
                    </a:ext>
                  </a:extLst>
                </a:gridCol>
                <a:gridCol w="562664">
                  <a:extLst>
                    <a:ext uri="{9D8B030D-6E8A-4147-A177-3AD203B41FA5}">
                      <a16:colId xmlns="" xmlns:a16="http://schemas.microsoft.com/office/drawing/2014/main" val="2131842239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2430591766"/>
                    </a:ext>
                  </a:extLst>
                </a:gridCol>
                <a:gridCol w="375655">
                  <a:extLst>
                    <a:ext uri="{9D8B030D-6E8A-4147-A177-3AD203B41FA5}">
                      <a16:colId xmlns="" xmlns:a16="http://schemas.microsoft.com/office/drawing/2014/main" val="1350165781"/>
                    </a:ext>
                  </a:extLst>
                </a:gridCol>
                <a:gridCol w="203538">
                  <a:extLst>
                    <a:ext uri="{9D8B030D-6E8A-4147-A177-3AD203B41FA5}">
                      <a16:colId xmlns="" xmlns:a16="http://schemas.microsoft.com/office/drawing/2014/main" val="1790683550"/>
                    </a:ext>
                  </a:extLst>
                </a:gridCol>
                <a:gridCol w="336612">
                  <a:extLst>
                    <a:ext uri="{9D8B030D-6E8A-4147-A177-3AD203B41FA5}">
                      <a16:colId xmlns="" xmlns:a16="http://schemas.microsoft.com/office/drawing/2014/main" val="3155988945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3882747837"/>
                    </a:ext>
                  </a:extLst>
                </a:gridCol>
                <a:gridCol w="362612">
                  <a:extLst>
                    <a:ext uri="{9D8B030D-6E8A-4147-A177-3AD203B41FA5}">
                      <a16:colId xmlns="" xmlns:a16="http://schemas.microsoft.com/office/drawing/2014/main" val="1412268841"/>
                    </a:ext>
                  </a:extLst>
                </a:gridCol>
                <a:gridCol w="122391">
                  <a:extLst>
                    <a:ext uri="{9D8B030D-6E8A-4147-A177-3AD203B41FA5}">
                      <a16:colId xmlns="" xmlns:a16="http://schemas.microsoft.com/office/drawing/2014/main" val="1515753618"/>
                    </a:ext>
                  </a:extLst>
                </a:gridCol>
                <a:gridCol w="527807">
                  <a:extLst>
                    <a:ext uri="{9D8B030D-6E8A-4147-A177-3AD203B41FA5}">
                      <a16:colId xmlns="" xmlns:a16="http://schemas.microsoft.com/office/drawing/2014/main" val="2489863486"/>
                    </a:ext>
                  </a:extLst>
                </a:gridCol>
              </a:tblGrid>
              <a:tr h="4554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528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305537">
                <a:tc gridSpan="20"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41244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население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деятельности,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положении дел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территории муниципального образования, опубликование муниципальных правовых актов, обсуждение проектов муниципальных правовых актов по вопросам местного значения,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          </a:r>
                    </a:p>
                    <a:p>
                      <a:pPr algn="ctr"/>
                      <a:endParaRPr lang="ru-RU" sz="8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l"/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l"/>
                      <a:r>
                        <a:rPr lang="ru-RU" sz="8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l"/>
                      <a:r>
                        <a:rPr lang="ru-RU" sz="8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</a:p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1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56200"/>
            <a:ext cx="3352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189270"/>
              </p:ext>
            </p:extLst>
          </p:nvPr>
        </p:nvGraphicFramePr>
        <p:xfrm>
          <a:off x="1" y="1079500"/>
          <a:ext cx="9905999" cy="687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932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52378">
                  <a:extLst>
                    <a:ext uri="{9D8B030D-6E8A-4147-A177-3AD203B41FA5}">
                      <a16:colId xmlns="" xmlns:a16="http://schemas.microsoft.com/office/drawing/2014/main" val="4255974964"/>
                    </a:ext>
                  </a:extLst>
                </a:gridCol>
                <a:gridCol w="1551769">
                  <a:extLst>
                    <a:ext uri="{9D8B030D-6E8A-4147-A177-3AD203B41FA5}">
                      <a16:colId xmlns="" xmlns:a16="http://schemas.microsoft.com/office/drawing/2014/main" val="3286571184"/>
                    </a:ext>
                  </a:extLst>
                </a:gridCol>
                <a:gridCol w="530958">
                  <a:extLst>
                    <a:ext uri="{9D8B030D-6E8A-4147-A177-3AD203B41FA5}">
                      <a16:colId xmlns="" xmlns:a16="http://schemas.microsoft.com/office/drawing/2014/main" val="144133442"/>
                    </a:ext>
                  </a:extLst>
                </a:gridCol>
                <a:gridCol w="776767">
                  <a:extLst>
                    <a:ext uri="{9D8B030D-6E8A-4147-A177-3AD203B41FA5}">
                      <a16:colId xmlns="" xmlns:a16="http://schemas.microsoft.com/office/drawing/2014/main" val="949284403"/>
                    </a:ext>
                  </a:extLst>
                </a:gridCol>
                <a:gridCol w="355997">
                  <a:extLst>
                    <a:ext uri="{9D8B030D-6E8A-4147-A177-3AD203B41FA5}">
                      <a16:colId xmlns="" xmlns:a16="http://schemas.microsoft.com/office/drawing/2014/main" val="1099605349"/>
                    </a:ext>
                  </a:extLst>
                </a:gridCol>
                <a:gridCol w="117442">
                  <a:extLst>
                    <a:ext uri="{9D8B030D-6E8A-4147-A177-3AD203B41FA5}">
                      <a16:colId xmlns="" xmlns:a16="http://schemas.microsoft.com/office/drawing/2014/main" val="3960140188"/>
                    </a:ext>
                  </a:extLst>
                </a:gridCol>
                <a:gridCol w="671308">
                  <a:extLst>
                    <a:ext uri="{9D8B030D-6E8A-4147-A177-3AD203B41FA5}">
                      <a16:colId xmlns="" xmlns:a16="http://schemas.microsoft.com/office/drawing/2014/main" val="3847229535"/>
                    </a:ext>
                  </a:extLst>
                </a:gridCol>
                <a:gridCol w="386969">
                  <a:extLst>
                    <a:ext uri="{9D8B030D-6E8A-4147-A177-3AD203B41FA5}">
                      <a16:colId xmlns="" xmlns:a16="http://schemas.microsoft.com/office/drawing/2014/main" val="1547799199"/>
                    </a:ext>
                  </a:extLst>
                </a:gridCol>
                <a:gridCol w="117442">
                  <a:extLst>
                    <a:ext uri="{9D8B030D-6E8A-4147-A177-3AD203B41FA5}">
                      <a16:colId xmlns="" xmlns:a16="http://schemas.microsoft.com/office/drawing/2014/main" val="3287136417"/>
                    </a:ext>
                  </a:extLst>
                </a:gridCol>
                <a:gridCol w="843762">
                  <a:extLst>
                    <a:ext uri="{9D8B030D-6E8A-4147-A177-3AD203B41FA5}">
                      <a16:colId xmlns="" xmlns:a16="http://schemas.microsoft.com/office/drawing/2014/main" val="605038609"/>
                    </a:ext>
                  </a:extLst>
                </a:gridCol>
                <a:gridCol w="383022">
                  <a:extLst>
                    <a:ext uri="{9D8B030D-6E8A-4147-A177-3AD203B41FA5}">
                      <a16:colId xmlns="" xmlns:a16="http://schemas.microsoft.com/office/drawing/2014/main" val="104392221"/>
                    </a:ext>
                  </a:extLst>
                </a:gridCol>
                <a:gridCol w="775553">
                  <a:extLst>
                    <a:ext uri="{9D8B030D-6E8A-4147-A177-3AD203B41FA5}">
                      <a16:colId xmlns="" xmlns:a16="http://schemas.microsoft.com/office/drawing/2014/main" val="6250391"/>
                    </a:ext>
                  </a:extLst>
                </a:gridCol>
                <a:gridCol w="341596">
                  <a:extLst>
                    <a:ext uri="{9D8B030D-6E8A-4147-A177-3AD203B41FA5}">
                      <a16:colId xmlns="" xmlns:a16="http://schemas.microsoft.com/office/drawing/2014/main" val="4160460830"/>
                    </a:ext>
                  </a:extLst>
                </a:gridCol>
                <a:gridCol w="117442">
                  <a:extLst>
                    <a:ext uri="{9D8B030D-6E8A-4147-A177-3AD203B41FA5}">
                      <a16:colId xmlns="" xmlns:a16="http://schemas.microsoft.com/office/drawing/2014/main" val="636302268"/>
                    </a:ext>
                  </a:extLst>
                </a:gridCol>
                <a:gridCol w="315662">
                  <a:extLst>
                    <a:ext uri="{9D8B030D-6E8A-4147-A177-3AD203B41FA5}">
                      <a16:colId xmlns="" xmlns:a16="http://schemas.microsoft.com/office/drawing/2014/main" val="2287790315"/>
                    </a:ext>
                  </a:extLst>
                </a:gridCol>
              </a:tblGrid>
              <a:tr h="35030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072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264920">
                <a:tc gridSpan="16"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2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5761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обеспечению жильем молодых семей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90 020,93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50 405,20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ru-RU" sz="11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604,57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5842000"/>
            <a:ext cx="40640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38758"/>
              </p:ext>
            </p:extLst>
          </p:nvPr>
        </p:nvGraphicFramePr>
        <p:xfrm>
          <a:off x="2" y="1168401"/>
          <a:ext cx="9906181" cy="5827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531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00436">
                  <a:extLst>
                    <a:ext uri="{9D8B030D-6E8A-4147-A177-3AD203B41FA5}">
                      <a16:colId xmlns="" xmlns:a16="http://schemas.microsoft.com/office/drawing/2014/main" val="4119423071"/>
                    </a:ext>
                  </a:extLst>
                </a:gridCol>
                <a:gridCol w="1588712">
                  <a:extLst>
                    <a:ext uri="{9D8B030D-6E8A-4147-A177-3AD203B41FA5}">
                      <a16:colId xmlns="" xmlns:a16="http://schemas.microsoft.com/office/drawing/2014/main" val="3286571184"/>
                    </a:ext>
                  </a:extLst>
                </a:gridCol>
                <a:gridCol w="549726">
                  <a:extLst>
                    <a:ext uri="{9D8B030D-6E8A-4147-A177-3AD203B41FA5}">
                      <a16:colId xmlns="" xmlns:a16="http://schemas.microsoft.com/office/drawing/2014/main" val="144133442"/>
                    </a:ext>
                  </a:extLst>
                </a:gridCol>
                <a:gridCol w="714595">
                  <a:extLst>
                    <a:ext uri="{9D8B030D-6E8A-4147-A177-3AD203B41FA5}">
                      <a16:colId xmlns="" xmlns:a16="http://schemas.microsoft.com/office/drawing/2014/main" val="3855758"/>
                    </a:ext>
                  </a:extLst>
                </a:gridCol>
                <a:gridCol w="505371">
                  <a:extLst>
                    <a:ext uri="{9D8B030D-6E8A-4147-A177-3AD203B41FA5}">
                      <a16:colId xmlns="" xmlns:a16="http://schemas.microsoft.com/office/drawing/2014/main" val="494353428"/>
                    </a:ext>
                  </a:extLst>
                </a:gridCol>
                <a:gridCol w="760170">
                  <a:extLst>
                    <a:ext uri="{9D8B030D-6E8A-4147-A177-3AD203B41FA5}">
                      <a16:colId xmlns="" xmlns:a16="http://schemas.microsoft.com/office/drawing/2014/main" val="2289171066"/>
                    </a:ext>
                  </a:extLst>
                </a:gridCol>
                <a:gridCol w="471208">
                  <a:extLst>
                    <a:ext uri="{9D8B030D-6E8A-4147-A177-3AD203B41FA5}">
                      <a16:colId xmlns="" xmlns:a16="http://schemas.microsoft.com/office/drawing/2014/main" val="802494549"/>
                    </a:ext>
                  </a:extLst>
                </a:gridCol>
                <a:gridCol w="674039">
                  <a:extLst>
                    <a:ext uri="{9D8B030D-6E8A-4147-A177-3AD203B41FA5}">
                      <a16:colId xmlns="" xmlns:a16="http://schemas.microsoft.com/office/drawing/2014/main" val="3701583858"/>
                    </a:ext>
                  </a:extLst>
                </a:gridCol>
                <a:gridCol w="406301">
                  <a:extLst>
                    <a:ext uri="{9D8B030D-6E8A-4147-A177-3AD203B41FA5}">
                      <a16:colId xmlns="" xmlns:a16="http://schemas.microsoft.com/office/drawing/2014/main" val="867172764"/>
                    </a:ext>
                  </a:extLst>
                </a:gridCol>
                <a:gridCol w="656075">
                  <a:extLst>
                    <a:ext uri="{9D8B030D-6E8A-4147-A177-3AD203B41FA5}">
                      <a16:colId xmlns="" xmlns:a16="http://schemas.microsoft.com/office/drawing/2014/main" val="1210570563"/>
                    </a:ext>
                  </a:extLst>
                </a:gridCol>
                <a:gridCol w="116840">
                  <a:extLst>
                    <a:ext uri="{9D8B030D-6E8A-4147-A177-3AD203B41FA5}">
                      <a16:colId xmlns="" xmlns:a16="http://schemas.microsoft.com/office/drawing/2014/main" val="554600086"/>
                    </a:ext>
                  </a:extLst>
                </a:gridCol>
                <a:gridCol w="446456">
                  <a:extLst>
                    <a:ext uri="{9D8B030D-6E8A-4147-A177-3AD203B41FA5}">
                      <a16:colId xmlns="" xmlns:a16="http://schemas.microsoft.com/office/drawing/2014/main" val="1680403017"/>
                    </a:ext>
                  </a:extLst>
                </a:gridCol>
                <a:gridCol w="464721">
                  <a:extLst>
                    <a:ext uri="{9D8B030D-6E8A-4147-A177-3AD203B41FA5}">
                      <a16:colId xmlns="" xmlns:a16="http://schemas.microsoft.com/office/drawing/2014/main" val="2107813418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1428770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9 281,0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</a:t>
                      </a:r>
                      <a:endParaRPr lang="ru-RU" sz="11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4927600"/>
            <a:ext cx="3975100" cy="20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090205" y="804673"/>
            <a:ext cx="705644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932591"/>
              </p:ext>
            </p:extLst>
          </p:nvPr>
        </p:nvGraphicFramePr>
        <p:xfrm>
          <a:off x="0" y="1545337"/>
          <a:ext cx="9906000" cy="5470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768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722376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63528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389466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75989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819806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990863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990863">
                  <a:extLst>
                    <a:ext uri="{9D8B030D-6E8A-4147-A177-3AD203B41FA5}">
                      <a16:colId xmlns="" xmlns:a16="http://schemas.microsoft.com/office/drawing/2014/main" val="3875442439"/>
                    </a:ext>
                  </a:extLst>
                </a:gridCol>
                <a:gridCol w="1996440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9346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499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519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4100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«Жилье и городская среда», Федеральный проект  «Формирование комфортной городской среды», 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зон для досуга и отдыха в парках культуры и отдыха)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Скейт</a:t>
                      </a:r>
                      <a:r>
                        <a:rPr lang="ru-RU" sz="18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–парк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</a:t>
                      </a:r>
                      <a:endParaRPr lang="ru-RU" sz="18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 культуры и отдыха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Победы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2023г.</a:t>
                      </a: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40 404,05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парков культуры              и отдыха на территории Московской области,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которых благоустроены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зоны для досуга и отдыха населения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единица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комфортной городской </a:t>
            </a: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среды»</a:t>
            </a:r>
            <a:endParaRPr lang="ru-RU" sz="19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432300"/>
            <a:ext cx="4096512" cy="2425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12" y="4432300"/>
            <a:ext cx="4209288" cy="2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7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 smtClean="0">
                <a:latin typeface="Times New Roman"/>
              </a:rPr>
              <a:t>  Требования </a:t>
            </a:r>
            <a:r>
              <a:rPr lang="ru" dirty="0">
                <a:latin typeface="Times New Roman"/>
              </a:rPr>
              <a:t>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 smtClean="0">
                <a:latin typeface="Times New Roman"/>
              </a:rPr>
              <a:t> Муниципальные программы Талдомского городского округа</a:t>
            </a:r>
            <a:endParaRPr lang="ru" dirty="0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 smtClean="0">
                <a:latin typeface="Times New Roman"/>
              </a:rPr>
              <a:t>         на 2023 -2027 годы</a:t>
            </a:r>
            <a:endParaRPr lang="ru" sz="2000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Прогноз </a:t>
            </a:r>
            <a:r>
              <a:rPr lang="ru" dirty="0">
                <a:latin typeface="Times New Roman"/>
              </a:rPr>
              <a:t>социально-экономического развития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 smtClean="0">
                <a:latin typeface="Times New Roman"/>
              </a:rPr>
              <a:t>Талдомского городского </a:t>
            </a:r>
            <a:r>
              <a:rPr lang="ru" dirty="0">
                <a:latin typeface="Times New Roman"/>
              </a:rPr>
              <a:t>округа </a:t>
            </a:r>
            <a:r>
              <a:rPr lang="ru" dirty="0" smtClean="0">
                <a:latin typeface="Times New Roman"/>
              </a:rPr>
              <a:t>на 2024 - 2026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Основные </a:t>
            </a:r>
            <a:r>
              <a:rPr lang="ru" dirty="0">
                <a:latin typeface="Times New Roman"/>
              </a:rPr>
              <a:t>направления бюджетной и </a:t>
            </a:r>
            <a:r>
              <a:rPr lang="ru" dirty="0" smtClean="0">
                <a:latin typeface="Times New Roman"/>
              </a:rPr>
              <a:t>налоговой </a:t>
            </a:r>
            <a:r>
              <a:rPr lang="ru" dirty="0">
                <a:latin typeface="Times New Roman"/>
              </a:rPr>
              <a:t>политики </a:t>
            </a:r>
            <a:endParaRPr lang="ru" dirty="0" smtClean="0">
              <a:latin typeface="Times New Roman"/>
            </a:endParaRP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 smtClean="0">
                <a:latin typeface="Times New Roman"/>
              </a:rPr>
              <a:t>Талдомского городского округа  на 2024 - 2026 </a:t>
            </a:r>
            <a:r>
              <a:rPr lang="ru" dirty="0">
                <a:latin typeface="Times New Roman"/>
              </a:rPr>
              <a:t>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7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2024 год  и  на  плановый  период  2025  и  2026 годов</a:t>
            </a:r>
            <a:endParaRPr lang="ru-RU" sz="24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288805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082455"/>
              </p:ext>
            </p:extLst>
          </p:nvPr>
        </p:nvGraphicFramePr>
        <p:xfrm>
          <a:off x="0" y="1716518"/>
          <a:ext cx="9906001" cy="5103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796332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813816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019723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="" xmlns:a16="http://schemas.microsoft.com/office/drawing/2014/main" val="1127152974"/>
                    </a:ext>
                  </a:extLst>
                </a:gridCol>
                <a:gridCol w="1996440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7304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4759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75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9431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обеспечение функциональных центров образования естественно-научной и технологических направленностей в общеобразовательных организациях, расположенных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сельской местности и малых городах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МОУ «Запрудненская гимназия»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Запрудня,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Карла-Маркса, д.4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2 250,01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                                                в общеобразовательных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организациях, расположенных в сельской местности и малых городах, созданы и функционируют центры образования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 и технологической направленностей-1 единица  </a:t>
                      </a:r>
                      <a:endParaRPr lang="ru-RU" sz="11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4495800"/>
            <a:ext cx="4236720" cy="2362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4495800"/>
            <a:ext cx="391996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37660"/>
              </p:ext>
            </p:extLst>
          </p:nvPr>
        </p:nvGraphicFramePr>
        <p:xfrm>
          <a:off x="0" y="1716518"/>
          <a:ext cx="9906001" cy="5141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8268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101132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47700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881039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="" xmlns:a16="http://schemas.microsoft.com/office/drawing/2014/main" val="1127152974"/>
                    </a:ext>
                  </a:extLst>
                </a:gridCol>
                <a:gridCol w="1996440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6866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665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637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6505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07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капитального ремонта, технического переоснащения и благоустройства территорий учреждений образования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Дошкольное отделение «Аленка» МОУ СОШ №3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Талдоме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«Юбилейный», д.45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августа2024г.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157 762,46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дошкольных образовательных организаций-1 единица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4152900"/>
            <a:ext cx="55499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35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760714"/>
              </p:ext>
            </p:extLst>
          </p:nvPr>
        </p:nvGraphicFramePr>
        <p:xfrm>
          <a:off x="1" y="1874519"/>
          <a:ext cx="9906001" cy="5038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5342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919880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826963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036195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97182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1056595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795269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95269">
                  <a:extLst>
                    <a:ext uri="{9D8B030D-6E8A-4147-A177-3AD203B41FA5}">
                      <a16:colId xmlns="" xmlns:a16="http://schemas.microsoft.com/office/drawing/2014/main" val="2771071445"/>
                    </a:ext>
                  </a:extLst>
                </a:gridCol>
                <a:gridCol w="1868668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6751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502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335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978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Рекультивация полигона ТКО «Талдомский»,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которая проводятся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рамках Государственной программы Московской области "Экология и окружающая среда Подмосковья" Федеральной программы «Чистая страна» национального проекта «Экология»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G1.01. </a:t>
                      </a:r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несанкционированных свалок в границах городов и наиболее опасных объектов накопленного экологического вреда окружающей среде </a:t>
                      </a: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Талдом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475 114,00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несанкционированных свалок в границах городов и наиболее опасных объектов накопленного экологического вреда </a:t>
                      </a:r>
                      <a:r>
                        <a:rPr lang="ru-RU" sz="1100" b="0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окружающей среде- 1 елиница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окружающая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90" y="4584700"/>
            <a:ext cx="3680210" cy="2273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572000"/>
            <a:ext cx="373380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52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914453"/>
              </p:ext>
            </p:extLst>
          </p:nvPr>
        </p:nvGraphicFramePr>
        <p:xfrm>
          <a:off x="0" y="1772915"/>
          <a:ext cx="9906003" cy="5104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422400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48717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019724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95637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1039798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782627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82627">
                  <a:extLst>
                    <a:ext uri="{9D8B030D-6E8A-4147-A177-3AD203B41FA5}">
                      <a16:colId xmlns="" xmlns:a16="http://schemas.microsoft.com/office/drawing/2014/main" val="1948841128"/>
                    </a:ext>
                  </a:extLst>
                </a:gridCol>
                <a:gridCol w="1996440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6074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539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326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году  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4560806"/>
                  </a:ext>
                </a:extLst>
              </a:tr>
              <a:tr h="38140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Основное мероприятие 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«Чистая вода» нацпроект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«Экология»</a:t>
                      </a:r>
                      <a:endParaRPr lang="ru-RU" sz="12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и реконструкция (модернизация) объектов питьевого водоснабжения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Талдомский   городской 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круг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село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Николо-Кропотки,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Нушполы,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Павловичи</a:t>
                      </a:r>
                    </a:p>
                    <a:p>
                      <a:pPr algn="ctr"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algn="ctr"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Проектно-изыскательные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Соревнование пос. Запрудня,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строительно-монтажные работы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Юркино,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СМР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54 899,17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50 076,02</a:t>
                      </a:r>
                      <a:r>
                        <a:rPr lang="ru-RU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и реконструкция (модернизация) объектов питьевого водоснабжения-</a:t>
                      </a:r>
                      <a:r>
                        <a:rPr lang="ru-RU" sz="105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единиц</a:t>
                      </a:r>
                      <a:endParaRPr lang="ru-RU" sz="105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инфраструктуры, энергоэффективности и отрасли обращения с отходами»</a:t>
            </a:r>
          </a:p>
          <a:p>
            <a:pPr algn="ctr"/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08500"/>
            <a:ext cx="3213100" cy="23494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53200" y="4508500"/>
            <a:ext cx="3352800" cy="23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1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864873"/>
              </p:ext>
            </p:extLst>
          </p:nvPr>
        </p:nvGraphicFramePr>
        <p:xfrm>
          <a:off x="1" y="1878173"/>
          <a:ext cx="9905999" cy="4980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6087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2360966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59064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115338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823829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633716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514343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494298">
                  <a:extLst>
                    <a:ext uri="{9D8B030D-6E8A-4147-A177-3AD203B41FA5}">
                      <a16:colId xmlns="" xmlns:a16="http://schemas.microsoft.com/office/drawing/2014/main" val="1942626579"/>
                    </a:ext>
                  </a:extLst>
                </a:gridCol>
                <a:gridCol w="1698358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7067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610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09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788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Московской области»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01.20. Замена и модернизация детских игровых площадок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Губернаторская детская площадка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Талдомский городской округ,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i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 ул. Ленина, д.11,13,15,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Первомайская, д.8/2,8/3,8/4,8/5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Победы, д. 40,42;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Запрудня, ул. Приозерная, д. 1,2,3,4,5,6,7,8;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Шишунова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7, д.7А;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28,29,30;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Пролетарский пер.,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30/1,30/2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endParaRPr lang="ru-RU" sz="900" dirty="0" smtClean="0"/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7/1.</a:t>
                      </a:r>
                      <a:endParaRPr lang="ru-RU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28 694,61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32 869,21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детских игровых площадок-14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4533900"/>
            <a:ext cx="2603500" cy="232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4533900"/>
            <a:ext cx="2705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916777"/>
              </p:ext>
            </p:extLst>
          </p:nvPr>
        </p:nvGraphicFramePr>
        <p:xfrm>
          <a:off x="0" y="1878172"/>
          <a:ext cx="9906002" cy="5013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=""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4786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7928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465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472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муниципального образования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01.17. Комплексное благоустройство дворовых территорий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(установка новых и замена существующих элементов) Московской области»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Шишунова,д.7, 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28,29,30</a:t>
                      </a: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2024"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Запрудня, пер.</a:t>
                      </a:r>
                      <a:r>
                        <a:rPr lang="ru-RU" sz="900" dirty="0" smtClean="0"/>
                        <a:t> 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Мира, д. 9,11 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Первомайская, д. 6,8;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ул.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Запрудня, пер. Школьный,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1,3,5,7,9,11;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Вербилки, ул. Школьная, д. 4,6,8/1;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Северный, ул. 8 Марта, д. 6;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Юбилейный, д. 19,20,21,22</a:t>
                      </a:r>
                      <a:endParaRPr lang="ru-RU" sz="10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17 583,38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924,51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16 120,82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области-12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645775"/>
            <a:ext cx="2857500" cy="2212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660900"/>
            <a:ext cx="29591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17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304530"/>
              </p:ext>
            </p:extLst>
          </p:nvPr>
        </p:nvGraphicFramePr>
        <p:xfrm>
          <a:off x="0" y="1878173"/>
          <a:ext cx="9906002" cy="4990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9344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770853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=""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7005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850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510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449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9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01.17 «Благоустройство общественных территорий муниципальных образования Московской</a:t>
                      </a:r>
                      <a:r>
                        <a:rPr lang="ru-RU" sz="9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(за исключению мероприятий по содержанию территорий)</a:t>
                      </a: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 Запрудня, ул. Первомайская- 2 этап  </a:t>
                      </a:r>
                      <a:r>
                        <a:rPr lang="ru-RU" sz="12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Привокзальная площадь</a:t>
                      </a:r>
                      <a:endParaRPr lang="ru-RU" sz="1200" b="0" i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10 051,04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 -2 единицы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photo_2023-01-20_10-06-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8300" y="4546600"/>
            <a:ext cx="3187700" cy="2311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4521200"/>
            <a:ext cx="27559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66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167062"/>
              </p:ext>
            </p:extLst>
          </p:nvPr>
        </p:nvGraphicFramePr>
        <p:xfrm>
          <a:off x="0" y="1878173"/>
          <a:ext cx="9906002" cy="4990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716497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33002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87630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7874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36600">
                  <a:extLst>
                    <a:ext uri="{9D8B030D-6E8A-4147-A177-3AD203B41FA5}">
                      <a16:colId xmlns="" xmlns:a16="http://schemas.microsoft.com/office/drawing/2014/main" val="1919476077"/>
                    </a:ext>
                  </a:extLst>
                </a:gridCol>
                <a:gridCol w="1943103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7005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850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510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4493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9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01.17 «Благоустройство общественных территорий муниципальных образования Московской</a:t>
                      </a:r>
                      <a:r>
                        <a:rPr lang="ru-RU" sz="900" b="0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                         (за исключению мероприятий по содержанию территорий)</a:t>
                      </a:r>
                      <a:endParaRPr lang="ru-RU" sz="9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 8 Марта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Сквер </a:t>
                      </a:r>
                      <a:r>
                        <a:rPr lang="ru-RU" sz="1400" i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мкр</a:t>
                      </a: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Совхоз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2023г. 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10 553,66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области-2 единицы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533900"/>
            <a:ext cx="58293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38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921299"/>
              </p:ext>
            </p:extLst>
          </p:nvPr>
        </p:nvGraphicFramePr>
        <p:xfrm>
          <a:off x="1" y="1878172"/>
          <a:ext cx="9906002" cy="49858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6475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263722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1284270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632003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7747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5334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597614">
                  <a:extLst>
                    <a:ext uri="{9D8B030D-6E8A-4147-A177-3AD203B41FA5}">
                      <a16:colId xmlns="" xmlns:a16="http://schemas.microsoft.com/office/drawing/2014/main" val="3060139365"/>
                    </a:ext>
                  </a:extLst>
                </a:gridCol>
                <a:gridCol w="1840789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6516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7072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548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559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01.22.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100" b="0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Губернаторского проекта «Светлый город»</a:t>
                      </a: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Утенино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Зятьково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2 514 ,85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3 250,0</a:t>
                      </a:r>
                      <a:endParaRPr lang="ru-RU" sz="14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2023 году-709 единиц;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году- 919 единиц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4483099"/>
            <a:ext cx="2755900" cy="2374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4483100"/>
            <a:ext cx="2908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8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839475"/>
              </p:ext>
            </p:extLst>
          </p:nvPr>
        </p:nvGraphicFramePr>
        <p:xfrm>
          <a:off x="1" y="1878173"/>
          <a:ext cx="9895374" cy="5006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7399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1641297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801384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745019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77470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6604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701286">
                  <a:extLst>
                    <a:ext uri="{9D8B030D-6E8A-4147-A177-3AD203B41FA5}">
                      <a16:colId xmlns="" xmlns:a16="http://schemas.microsoft.com/office/drawing/2014/main" val="3966785769"/>
                    </a:ext>
                  </a:extLst>
                </a:gridCol>
                <a:gridCol w="1840789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593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8541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5009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4653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01.02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ремонт пешеходных коммуникаций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Новая, д. 6,10,12 до остановки;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с. Квашенки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43 до остановки;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с. Николо-Кропотки, д. 27 до остановки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 год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д.Квашенки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между школой и церковью;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ул. Калинина к школе №1;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 от Пролетарский пер., д. 26 к детской школе искусств д. 28А; п. Запрудня от ул. 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К.Маркса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11 к школе №2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2024г.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4 592,47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4 681,5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6618,54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6  618,54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 -10 единиц</a:t>
                      </a: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96" y="4584700"/>
            <a:ext cx="3113069" cy="227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250" y="4584700"/>
            <a:ext cx="3097749" cy="22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692808"/>
              </p:ext>
            </p:extLst>
          </p:nvPr>
        </p:nvGraphicFramePr>
        <p:xfrm>
          <a:off x="0" y="949682"/>
          <a:ext cx="9906002" cy="5908318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9362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776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2022г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2023г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2024г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2025г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2026г</a:t>
                      </a:r>
                      <a:r>
                        <a:rPr lang="ru" sz="1400" b="1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2027"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1.Численность </a:t>
                      </a:r>
                      <a:r>
                        <a:rPr lang="ru" sz="1400" b="0" dirty="0">
                          <a:latin typeface="Times New Roman"/>
                        </a:rPr>
                        <a:t>постоянного </a:t>
                      </a:r>
                      <a:r>
                        <a:rPr lang="ru" sz="1400" b="0" dirty="0" smtClean="0">
                          <a:latin typeface="Times New Roman"/>
                        </a:rPr>
                        <a:t>населения</a:t>
                      </a:r>
                    </a:p>
                    <a:p>
                      <a:pPr marL="0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 smtClean="0">
                          <a:latin typeface="Times New Roman"/>
                        </a:rPr>
                        <a:t>  (</a:t>
                      </a:r>
                      <a:r>
                        <a:rPr lang="ru" sz="1400" b="0" dirty="0">
                          <a:latin typeface="Times New Roman"/>
                        </a:rPr>
                        <a:t>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64 223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64 148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64 231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64 396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64 676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8140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-386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-225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-141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8365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06451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 smtClean="0">
                          <a:latin typeface="Times New Roman"/>
                        </a:rPr>
                        <a:t>млн</a:t>
                      </a:r>
                      <a:r>
                        <a:rPr lang="ru" sz="1400" b="0" dirty="0">
                          <a:latin typeface="Times New Roman"/>
                        </a:rPr>
                        <a:t>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4 920,3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6 024,2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6 421,8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6 954,8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7 733,7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8870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2 613,01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1 909,00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2 190,00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2 365,00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48869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</a:t>
                      </a:r>
                      <a:r>
                        <a:rPr lang="ru" sz="1400" b="0" dirty="0" smtClean="0">
                          <a:latin typeface="Times New Roman"/>
                        </a:rPr>
                        <a:t>Объем жилищного строительства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57,47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21062">
                <a:tc>
                  <a:txBody>
                    <a:bodyPr/>
                    <a:lstStyle/>
                    <a:p>
                      <a:pPr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23,72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67410">
                <a:tc>
                  <a:txBody>
                    <a:bodyPr/>
                    <a:lstStyle/>
                    <a:p>
                      <a:pPr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7 952,7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8 342,4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8 776,6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9 245,8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- значимых проектах,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150130"/>
              </p:ext>
            </p:extLst>
          </p:nvPr>
        </p:nvGraphicFramePr>
        <p:xfrm>
          <a:off x="-25399" y="1878172"/>
          <a:ext cx="9931402" cy="4985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1902">
                  <a:extLst>
                    <a:ext uri="{9D8B030D-6E8A-4147-A177-3AD203B41FA5}">
                      <a16:colId xmlns="" xmlns:a16="http://schemas.microsoft.com/office/drawing/2014/main" val="4200246067"/>
                    </a:ext>
                  </a:extLst>
                </a:gridCol>
                <a:gridCol w="2060101">
                  <a:extLst>
                    <a:ext uri="{9D8B030D-6E8A-4147-A177-3AD203B41FA5}">
                      <a16:colId xmlns="" xmlns:a16="http://schemas.microsoft.com/office/drawing/2014/main" val="4165464108"/>
                    </a:ext>
                  </a:extLst>
                </a:gridCol>
                <a:gridCol w="607729">
                  <a:extLst>
                    <a:ext uri="{9D8B030D-6E8A-4147-A177-3AD203B41FA5}">
                      <a16:colId xmlns="" xmlns:a16="http://schemas.microsoft.com/office/drawing/2014/main" val="313817446"/>
                    </a:ext>
                  </a:extLst>
                </a:gridCol>
                <a:gridCol w="785567">
                  <a:extLst>
                    <a:ext uri="{9D8B030D-6E8A-4147-A177-3AD203B41FA5}">
                      <a16:colId xmlns="" xmlns:a16="http://schemas.microsoft.com/office/drawing/2014/main" val="1773119496"/>
                    </a:ext>
                  </a:extLst>
                </a:gridCol>
                <a:gridCol w="635000">
                  <a:extLst>
                    <a:ext uri="{9D8B030D-6E8A-4147-A177-3AD203B41FA5}">
                      <a16:colId xmlns="" xmlns:a16="http://schemas.microsoft.com/office/drawing/2014/main" val="3147322723"/>
                    </a:ext>
                  </a:extLst>
                </a:gridCol>
                <a:gridCol w="749300">
                  <a:extLst>
                    <a:ext uri="{9D8B030D-6E8A-4147-A177-3AD203B41FA5}">
                      <a16:colId xmlns="" xmlns:a16="http://schemas.microsoft.com/office/drawing/2014/main" val="845763928"/>
                    </a:ext>
                  </a:extLst>
                </a:gridCol>
                <a:gridCol w="558800">
                  <a:extLst>
                    <a:ext uri="{9D8B030D-6E8A-4147-A177-3AD203B41FA5}">
                      <a16:colId xmlns="" xmlns:a16="http://schemas.microsoft.com/office/drawing/2014/main" val="492792946"/>
                    </a:ext>
                  </a:extLst>
                </a:gridCol>
                <a:gridCol w="567494">
                  <a:extLst>
                    <a:ext uri="{9D8B030D-6E8A-4147-A177-3AD203B41FA5}">
                      <a16:colId xmlns="" xmlns:a16="http://schemas.microsoft.com/office/drawing/2014/main" val="2763990943"/>
                    </a:ext>
                  </a:extLst>
                </a:gridCol>
                <a:gridCol w="1845509">
                  <a:extLst>
                    <a:ext uri="{9D8B030D-6E8A-4147-A177-3AD203B41FA5}">
                      <a16:colId xmlns="" xmlns:a16="http://schemas.microsoft.com/office/drawing/2014/main" val="3043117002"/>
                    </a:ext>
                  </a:extLst>
                </a:gridCol>
              </a:tblGrid>
              <a:tr h="16576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Профинансировано (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конца года)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8374953"/>
                  </a:ext>
                </a:extLst>
              </a:tr>
              <a:tr h="900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2356064"/>
                  </a:ext>
                </a:extLst>
              </a:tr>
              <a:tr h="711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2023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2024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8289994"/>
                  </a:ext>
                </a:extLst>
              </a:tr>
              <a:tr h="3202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03.01 Ремонт подъездов в многоквартирных домах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2023-2025 годы</a:t>
                      </a:r>
                      <a:endParaRPr lang="ru-RU" altLang="ru-RU" sz="12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г.Талдом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Северный,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Великий Двор, деревня Воргаш,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Николо-Кропотки, деревня Квашенки,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Новогуслево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деревня Новоникольское, деревня Юркино,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 Темпы,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altLang="ru-RU" sz="12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</a:t>
                      </a:r>
                      <a:endParaRPr lang="ru-RU" alt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2025г.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8 987,28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</a:t>
                      </a:r>
                      <a:endParaRPr lang="ru-RU" sz="1200" b="1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41 440,00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</a:t>
                      </a:r>
                      <a:r>
                        <a:rPr lang="ru-RU" sz="12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многоквартирных домах-157 единиц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92033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endParaRPr lang="ru-RU" sz="24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329" y="4800600"/>
            <a:ext cx="2922571" cy="2057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4800600"/>
            <a:ext cx="2832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905999" cy="7417415"/>
          </a:xfrm>
          <a:prstGeom prst="rect">
            <a:avLst/>
          </a:prstGeom>
          <a:gradFill>
            <a:gsLst>
              <a:gs pos="10000">
                <a:schemeClr val="bg2">
                  <a:lumMod val="20000"/>
                  <a:lumOff val="80000"/>
                </a:schemeClr>
              </a:gs>
              <a:gs pos="44000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/>
            <a:endParaRPr lang="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Местонахождение: </a:t>
            </a: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141900, Московская область</a:t>
            </a:r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0" algn="ctr"/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г.Талдом</a:t>
            </a: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</a:t>
            </a:r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К.Маркса</a:t>
            </a: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д.12</a:t>
            </a:r>
          </a:p>
          <a:p>
            <a:pPr indent="0"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онтактный телефон</a:t>
            </a:r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8(49620)6-08-27</a:t>
            </a:r>
            <a:endParaRPr lang="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endParaRPr lang="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</a:t>
            </a:r>
            <a:r>
              <a:rPr lang="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почта: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taldom_budget@mail.ru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понедельник-четверг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8.30-18.00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пятница                       с 8.30-16.45</a:t>
            </a: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обед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12.45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14.00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Выходной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Суббота,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</a:t>
            </a: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Приемный день- Среда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с 9.00 до 17.00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(перерыв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12.45-14.00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359242"/>
              </p:ext>
            </p:extLst>
          </p:nvPr>
        </p:nvGraphicFramePr>
        <p:xfrm>
          <a:off x="0" y="860078"/>
          <a:ext cx="9906000" cy="5997922"/>
        </p:xfrm>
        <a:graphic>
          <a:graphicData uri="http://schemas.openxmlformats.org/drawingml/2006/table">
            <a:tbl>
              <a:tblPr/>
              <a:tblGrid>
                <a:gridCol w="27341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19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31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69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472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09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915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81915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Единица</a:t>
                      </a:r>
                      <a:endParaRPr lang="ru" sz="1400" b="0" dirty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измерения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Отчет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8890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2022г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2023г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2024г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2025г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2026г</a:t>
                      </a:r>
                      <a:r>
                        <a:rPr lang="ru" sz="1400" b="0" dirty="0">
                          <a:latin typeface="Times New Roman"/>
                        </a:rPr>
                        <a:t>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5223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заработной платы, </a:t>
                      </a: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5 864,4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6 935,5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7 396,3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7 969,8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8 819,1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54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56 392,8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64 446,7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71 092,9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76 818,8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351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60 794,9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64 564,2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68 954,6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6321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61 127,7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68 073,2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6265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67 890,0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72 913,9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77 872,0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77 872,0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47046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56 670,4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66 204,4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69 893,7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73 491,7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НА ПЛАНОВЫЙ  2025 и 2026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509200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бюджетной и налоговой политики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определены на основе прогноза социально-экономического развития Московской области, Талдомского городского округа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 Талдомского городского округа на 2024 год и плановый период 2025 и 2026 годов сформирован в сложных условиях внешнего 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</a:p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2024-2026 годы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устойчивость бюджетной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указанных целей будет продолжена работа по решению задач, обеспечивающих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gradFill>
            <a:gsLst>
              <a:gs pos="20000">
                <a:schemeClr val="tx1"/>
              </a:gs>
              <a:gs pos="48000">
                <a:srgbClr val="FFFFEB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</a:t>
            </a:r>
          </a:p>
          <a:p>
            <a:pPr algn="ctr"/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-2" y="1496086"/>
            <a:ext cx="9906001" cy="461665"/>
          </a:xfrm>
          <a:prstGeom prst="rect">
            <a:avLst/>
          </a:prstGeom>
          <a:gradFill>
            <a:gsLst>
              <a:gs pos="46012">
                <a:srgbClr val="FFFFEB"/>
              </a:gs>
              <a:gs pos="16000">
                <a:schemeClr val="tx1"/>
              </a:gs>
              <a:gs pos="77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rgbClr val="7030A0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88880"/>
            <a:ext cx="9906000" cy="369332"/>
          </a:xfrm>
          <a:prstGeom prst="rect">
            <a:avLst/>
          </a:prstGeom>
          <a:gradFill>
            <a:gsLst>
              <a:gs pos="48148">
                <a:srgbClr val="FFFFEB"/>
              </a:gs>
              <a:gs pos="13000">
                <a:schemeClr val="tx1"/>
              </a:gs>
              <a:gs pos="78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887682"/>
            <a:ext cx="9906000" cy="3970318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 процесса, в том числе программного подхода в бюджетном процессе, работа в ГИС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Реализация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указанных задач будет обеспечена за счет исполнения показателей прогноза социально – экономического развития Талдомского городского округа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1565993"/>
            <a:ext cx="9906000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налоговых и неналоговых доходов бюджета Талдомского городского округа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053919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округе</a:t>
            </a:r>
            <a:endParaRPr lang="ru-RU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2024 году и на среднесрочную перспективу 2025-2026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санкционного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давления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условиях действующей налоговой системы Российской Федерации основные направления налоговой политики Талдомского городского округа в 2024-2026 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достижения планируемых параметров доходной части бюджета на 2024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</a:t>
            </a:r>
            <a:r>
              <a:rPr lang="ru-RU" sz="17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935803"/>
              </p:ext>
            </p:extLst>
          </p:nvPr>
        </p:nvGraphicFramePr>
        <p:xfrm>
          <a:off x="0" y="889001"/>
          <a:ext cx="9906000" cy="59689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9">
                  <a:extLst>
                    <a:ext uri="{9D8B030D-6E8A-4147-A177-3AD203B41FA5}">
                      <a16:colId xmlns=""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="" xmlns:a16="http://schemas.microsoft.com/office/drawing/2014/main" val="409080459"/>
                    </a:ext>
                  </a:extLst>
                </a:gridCol>
                <a:gridCol w="2004327">
                  <a:extLst>
                    <a:ext uri="{9D8B030D-6E8A-4147-A177-3AD203B41FA5}">
                      <a16:colId xmlns="" xmlns:a16="http://schemas.microsoft.com/office/drawing/2014/main" val="2068231797"/>
                    </a:ext>
                  </a:extLst>
                </a:gridCol>
              </a:tblGrid>
              <a:tr h="805903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и неналоговых   доходов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08482798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454 000,0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747838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5,86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6484459"/>
                  </a:ext>
                </a:extLst>
              </a:tr>
              <a:tr h="1611804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800" b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64 527,0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24620038"/>
                  </a:ext>
                </a:extLst>
              </a:tr>
              <a:tr h="805903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6,63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27574635"/>
                  </a:ext>
                </a:extLst>
              </a:tr>
              <a:tr h="149488">
                <a:tc rowSpan="2"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6020216"/>
                  </a:ext>
                </a:extLst>
              </a:tr>
              <a:tr h="984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3887063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12 600,0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77683395"/>
                  </a:ext>
                </a:extLst>
              </a:tr>
              <a:tr h="40295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50 000,0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2,75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7928"/>
            <a:ext cx="9906000" cy="923330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0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30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200329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на плановый период 2025 и 2026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местных налоговых льгот в целях их ежегодного обновления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налогооблагаемой базы по местным налогам за счет вовлечения в налоговый оборот объектов недвижимости и земельных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администрирования доходов бюджета  и снижение доли теневого сектора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использования муниципальной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2024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налоговой политики будет продолжена практика налогового администрирования в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Межведомственной комиссии по мобилизации доходов бюджета Талдомского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3503523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endParaRPr lang="ru" sz="32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</a:t>
            </a:r>
            <a:r>
              <a:rPr lang="ru" sz="32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ГРАЖДАН</a:t>
            </a:r>
          </a:p>
          <a:p>
            <a:pPr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ФИНАНСОВЫМ  УПРАВЛЕНИЕМ  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АДМИНИСТРАЦИИ  </a:t>
            </a:r>
            <a:r>
              <a:rPr lang="ru" sz="1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 ГОРОДСКОГО  О</a:t>
            </a: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КРУГА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endParaRPr lang="ru" sz="1400" b="1" dirty="0" smtClean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 smtClean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неналоговым доходам будет продолжена работа по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дальнейшей замене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аренды муниципального имущества на налоговые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 и плановый период 2025-2026 годов</a:t>
            </a:r>
            <a:endParaRPr lang="ru-RU" sz="2000" dirty="0" smtClean="0">
              <a:solidFill>
                <a:schemeClr val="bg1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2024-2026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Приоритетом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Основные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расходов бюджета Талдомского городского округа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повышение эффективности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Талдомского городского округа.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Удельный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данная тенденция сохранится и на финансирование указанных отраслей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44,3 процентов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расходов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бюджета, в том числе: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881099"/>
              </p:ext>
            </p:extLst>
          </p:nvPr>
        </p:nvGraphicFramePr>
        <p:xfrm>
          <a:off x="0" y="977902"/>
          <a:ext cx="9906001" cy="5880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="" xmlns:a16="http://schemas.microsoft.com/office/drawing/2014/main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="" xmlns:a16="http://schemas.microsoft.com/office/drawing/2014/main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="" xmlns:a16="http://schemas.microsoft.com/office/drawing/2014/main" val="1643893644"/>
                    </a:ext>
                  </a:extLst>
                </a:gridCol>
              </a:tblGrid>
              <a:tr h="220503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</a:t>
                      </a:r>
                      <a:endParaRPr lang="ru-RU" sz="2000" b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общем 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объеме </a:t>
                      </a: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расходов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25556529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1 613 164,35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34,0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77370234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319 543,24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6,7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49295108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108 290,00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9188077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60 100,90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9092943"/>
                  </a:ext>
                </a:extLst>
              </a:tr>
              <a:tr h="735012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2 101 098,49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44,3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"/>
            <a:ext cx="9906001" cy="9916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 бюджета Талдомского городского округа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социально-культурную сферу на 2024 год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сфере образования является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дальнейшее совершенствование структуры отрасли образования в округе, повышение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расходы в структуре расходов бюджета составят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всех расходов бюджета.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Продолжится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организации и совершенствованию транспортного обслуживания населения по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маршрутам на основе долгосрочного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на транспортное обслуживание населения округа сроком на 5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– 55 084,0 тыс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будет выделено из бюджета в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518 291,5 тыс. руб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на содержание и ремонт автомобильных дорог общего пользования.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муниципальную поддержку развития малого и среднего предпринимательства в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00,0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117290"/>
              </p:ext>
            </p:extLst>
          </p:nvPr>
        </p:nvGraphicFramePr>
        <p:xfrm>
          <a:off x="0" y="4025901"/>
          <a:ext cx="9906000" cy="2856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677">
                  <a:extLst>
                    <a:ext uri="{9D8B030D-6E8A-4147-A177-3AD203B41FA5}">
                      <a16:colId xmlns="" xmlns:a16="http://schemas.microsoft.com/office/drawing/2014/main" val="1085350515"/>
                    </a:ext>
                  </a:extLst>
                </a:gridCol>
                <a:gridCol w="1566114">
                  <a:extLst>
                    <a:ext uri="{9D8B030D-6E8A-4147-A177-3AD203B41FA5}">
                      <a16:colId xmlns="" xmlns:a16="http://schemas.microsoft.com/office/drawing/2014/main" val="2187949970"/>
                    </a:ext>
                  </a:extLst>
                </a:gridCol>
                <a:gridCol w="1635407">
                  <a:extLst>
                    <a:ext uri="{9D8B030D-6E8A-4147-A177-3AD203B41FA5}">
                      <a16:colId xmlns="" xmlns:a16="http://schemas.microsoft.com/office/drawing/2014/main" val="429473592"/>
                    </a:ext>
                  </a:extLst>
                </a:gridCol>
                <a:gridCol w="1294178">
                  <a:extLst>
                    <a:ext uri="{9D8B030D-6E8A-4147-A177-3AD203B41FA5}">
                      <a16:colId xmlns="" xmlns:a16="http://schemas.microsoft.com/office/drawing/2014/main" val="665281835"/>
                    </a:ext>
                  </a:extLst>
                </a:gridCol>
                <a:gridCol w="1592882">
                  <a:extLst>
                    <a:ext uri="{9D8B030D-6E8A-4147-A177-3AD203B41FA5}">
                      <a16:colId xmlns="" xmlns:a16="http://schemas.microsoft.com/office/drawing/2014/main" val="2816889121"/>
                    </a:ext>
                  </a:extLst>
                </a:gridCol>
                <a:gridCol w="1354742">
                  <a:extLst>
                    <a:ext uri="{9D8B030D-6E8A-4147-A177-3AD203B41FA5}">
                      <a16:colId xmlns="" xmlns:a16="http://schemas.microsoft.com/office/drawing/2014/main" val="3434536086"/>
                    </a:ext>
                  </a:extLst>
                </a:gridCol>
              </a:tblGrid>
              <a:tr h="9354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(тыс.руб.)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7716208"/>
                  </a:ext>
                </a:extLst>
              </a:tr>
              <a:tr h="3017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4 809 889,48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4536825"/>
                  </a:ext>
                </a:extLst>
              </a:tr>
              <a:tr h="39229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безвозмездные поступления из бюджетов других уровней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348 501,23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2 294 872,80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874 456,48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29690021"/>
                  </a:ext>
                </a:extLst>
              </a:tr>
              <a:tr h="3017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5 165 664,08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3 826 680,619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0658744"/>
                  </a:ext>
                </a:extLst>
              </a:tr>
              <a:tr h="5130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160 074,36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-128 668,40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-355 774,60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34806044"/>
                  </a:ext>
                </a:extLst>
              </a:tr>
              <a:tr h="38777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84 217,40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29 929,452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26231725"/>
              </p:ext>
            </p:extLst>
          </p:nvPr>
        </p:nvGraphicFramePr>
        <p:xfrm>
          <a:off x="-1" y="558799"/>
          <a:ext cx="9906001" cy="353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833305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ОБ ОСНОВНЫХ ХАРАКТЕРИСТИКАХ  БЮДЖЕТА ТАЛДОМСКОГО ГОРОДСКОГО ОКРУГА НА ОЧЕРЕДНОЙ 2024 ГОД И НА ПЛАНОВЫЙ  ПЕРИОД  2025-2026 ГОДОВ  В СРАВНЕНИИ  С ДВУМЯ  ПРЕДЫДУЩИМИ ПЕРИОДАМИ 2022 ОТЧЕТНЫМ И ТЕКУЩИМ 2023 ГОДАМИ</a:t>
            </a:r>
            <a:endParaRPr lang="ru-RU" sz="15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20950"/>
              </p:ext>
            </p:extLst>
          </p:nvPr>
        </p:nvGraphicFramePr>
        <p:xfrm>
          <a:off x="1" y="1600201"/>
          <a:ext cx="9906000" cy="5257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7900">
                  <a:extLst>
                    <a:ext uri="{9D8B030D-6E8A-4147-A177-3AD203B41FA5}">
                      <a16:colId xmlns="" xmlns:a16="http://schemas.microsoft.com/office/drawing/2014/main" val="833408645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4094822849"/>
                    </a:ext>
                  </a:extLst>
                </a:gridCol>
                <a:gridCol w="927098">
                  <a:extLst>
                    <a:ext uri="{9D8B030D-6E8A-4147-A177-3AD203B41FA5}">
                      <a16:colId xmlns="" xmlns:a16="http://schemas.microsoft.com/office/drawing/2014/main" val="1289495260"/>
                    </a:ext>
                  </a:extLst>
                </a:gridCol>
                <a:gridCol w="825502">
                  <a:extLst>
                    <a:ext uri="{9D8B030D-6E8A-4147-A177-3AD203B41FA5}">
                      <a16:colId xmlns="" xmlns:a16="http://schemas.microsoft.com/office/drawing/2014/main" val="3751967997"/>
                    </a:ext>
                  </a:extLst>
                </a:gridCol>
                <a:gridCol w="800100">
                  <a:extLst>
                    <a:ext uri="{9D8B030D-6E8A-4147-A177-3AD203B41FA5}">
                      <a16:colId xmlns="" xmlns:a16="http://schemas.microsoft.com/office/drawing/2014/main" val="988692377"/>
                    </a:ext>
                  </a:extLst>
                </a:gridCol>
                <a:gridCol w="761999">
                  <a:extLst>
                    <a:ext uri="{9D8B030D-6E8A-4147-A177-3AD203B41FA5}">
                      <a16:colId xmlns="" xmlns:a16="http://schemas.microsoft.com/office/drawing/2014/main" val="31112103"/>
                    </a:ext>
                  </a:extLst>
                </a:gridCol>
                <a:gridCol w="863601">
                  <a:extLst>
                    <a:ext uri="{9D8B030D-6E8A-4147-A177-3AD203B41FA5}">
                      <a16:colId xmlns="" xmlns:a16="http://schemas.microsoft.com/office/drawing/2014/main" val="2035113425"/>
                    </a:ext>
                  </a:extLst>
                </a:gridCol>
              </a:tblGrid>
              <a:tr h="489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год</a:t>
                      </a:r>
                      <a:endParaRPr lang="ru-RU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32915210"/>
                  </a:ext>
                </a:extLst>
              </a:tr>
              <a:tr h="99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335140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428 032,60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459 670,00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78887856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1 279 486,85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1 570 901,10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1 817 327,00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2 062 706,00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2 307 334,00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89083165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23673032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1 028 000,00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812 200,00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85889518"/>
                  </a:ext>
                </a:extLst>
              </a:tr>
              <a:tr h="461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58076755"/>
                  </a:ext>
                </a:extLst>
              </a:tr>
              <a:tr h="4080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39302672"/>
                  </a:ext>
                </a:extLst>
              </a:tr>
              <a:tr h="2764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114 504,47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118 780,50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176 765,00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208 077,00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87387041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104 082,92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191 111,00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35358361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04352688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-219,50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38221455"/>
                  </a:ext>
                </a:extLst>
              </a:tr>
              <a:tr h="302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21697989"/>
                  </a:ext>
                </a:extLst>
              </a:tr>
              <a:tr h="37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432,39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02116552"/>
                  </a:ext>
                </a:extLst>
              </a:tr>
              <a:tr h="305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83205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169487"/>
              </p:ext>
            </p:extLst>
          </p:nvPr>
        </p:nvGraphicFramePr>
        <p:xfrm>
          <a:off x="0" y="0"/>
          <a:ext cx="9906001" cy="6858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4930">
                  <a:extLst>
                    <a:ext uri="{9D8B030D-6E8A-4147-A177-3AD203B41FA5}">
                      <a16:colId xmlns="" xmlns:a16="http://schemas.microsoft.com/office/drawing/2014/main" val="833408645"/>
                    </a:ext>
                  </a:extLst>
                </a:gridCol>
                <a:gridCol w="839692">
                  <a:extLst>
                    <a:ext uri="{9D8B030D-6E8A-4147-A177-3AD203B41FA5}">
                      <a16:colId xmlns="" xmlns:a16="http://schemas.microsoft.com/office/drawing/2014/main" val="4094822849"/>
                    </a:ext>
                  </a:extLst>
                </a:gridCol>
                <a:gridCol w="775100">
                  <a:extLst>
                    <a:ext uri="{9D8B030D-6E8A-4147-A177-3AD203B41FA5}">
                      <a16:colId xmlns="" xmlns:a16="http://schemas.microsoft.com/office/drawing/2014/main" val="1289495260"/>
                    </a:ext>
                  </a:extLst>
                </a:gridCol>
                <a:gridCol w="904284">
                  <a:extLst>
                    <a:ext uri="{9D8B030D-6E8A-4147-A177-3AD203B41FA5}">
                      <a16:colId xmlns="" xmlns:a16="http://schemas.microsoft.com/office/drawing/2014/main" val="3751967997"/>
                    </a:ext>
                  </a:extLst>
                </a:gridCol>
                <a:gridCol w="826774">
                  <a:extLst>
                    <a:ext uri="{9D8B030D-6E8A-4147-A177-3AD203B41FA5}">
                      <a16:colId xmlns="" xmlns:a16="http://schemas.microsoft.com/office/drawing/2014/main" val="988692377"/>
                    </a:ext>
                  </a:extLst>
                </a:gridCol>
                <a:gridCol w="904284">
                  <a:extLst>
                    <a:ext uri="{9D8B030D-6E8A-4147-A177-3AD203B41FA5}">
                      <a16:colId xmlns="" xmlns:a16="http://schemas.microsoft.com/office/drawing/2014/main" val="31112103"/>
                    </a:ext>
                  </a:extLst>
                </a:gridCol>
                <a:gridCol w="800937">
                  <a:extLst>
                    <a:ext uri="{9D8B030D-6E8A-4147-A177-3AD203B41FA5}">
                      <a16:colId xmlns="" xmlns:a16="http://schemas.microsoft.com/office/drawing/2014/main" val="2035113425"/>
                    </a:ext>
                  </a:extLst>
                </a:gridCol>
              </a:tblGrid>
              <a:tr h="512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2023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2024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2025  год</a:t>
                      </a: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21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50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32915210"/>
                  </a:ext>
                </a:extLst>
              </a:tr>
              <a:tr h="969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0000">
                          <a:schemeClr val="bg1"/>
                        </a:gs>
                        <a:gs pos="95590">
                          <a:schemeClr val="bg2">
                            <a:lumMod val="20000"/>
                            <a:lumOff val="80000"/>
                          </a:schemeClr>
                        </a:gs>
                        <a:gs pos="6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3351405"/>
                  </a:ext>
                </a:extLst>
              </a:tr>
              <a:tr h="310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20951936"/>
                  </a:ext>
                </a:extLst>
              </a:tr>
              <a:tr h="3624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8935778"/>
                  </a:ext>
                </a:extLst>
              </a:tr>
              <a:tr h="323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85052797"/>
                  </a:ext>
                </a:extLst>
              </a:tr>
              <a:tr h="465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И ПЕРЕРАСЧЕТЫ ПО ОТМЕНЕННЫМ НАЛОГАМ,СБОРАМ И ИНЫМ ОБЯЗАТЕЛЬНЫМ ПЛАТЕЖАМ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28591679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147,50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92099229"/>
                  </a:ext>
                </a:extLst>
              </a:tr>
              <a:tr h="271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148 545,75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98 335,00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272 930,60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118 106,00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73 424,00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73 506,00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27995824"/>
                  </a:ext>
                </a:extLst>
              </a:tr>
              <a:tr h="414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21232172"/>
                  </a:ext>
                </a:extLst>
              </a:tr>
              <a:tr h="258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47665599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0090630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РЕАЛИЗАЦИИ ИМУЩЕСТВА, ЗАЧИСЛЯЕМЫЕ В БЮДЖЕТ ТАЛДОМСКОГО ГОРОДСКОГО ОКРУГА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76103627"/>
                  </a:ext>
                </a:extLst>
              </a:tr>
              <a:tr h="232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ВЗЫСКАНИЯ (ШТРАФЫ)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42984873"/>
                  </a:ext>
                </a:extLst>
              </a:tr>
              <a:tr h="1941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5326969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2 765 957,60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2 874 456,48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366094"/>
                  </a:ext>
                </a:extLst>
              </a:tr>
              <a:tr h="3883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2 352 990,38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2 831 613,00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2 874 456,48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57085698"/>
                  </a:ext>
                </a:extLst>
              </a:tr>
              <a:tr h="245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46692801"/>
                  </a:ext>
                </a:extLst>
              </a:tr>
              <a:tr h="374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1 361 031,00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1 056 140,00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1 426 702,34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4309773"/>
                  </a:ext>
                </a:extLst>
              </a:tr>
              <a:tr h="210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809 821,00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796 689,14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84966301"/>
                  </a:ext>
                </a:extLst>
              </a:tr>
              <a:tr h="220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818,85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53495913"/>
                  </a:ext>
                </a:extLst>
              </a:tr>
              <a:tr h="558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СУБСИДИИ, СУБВЕНЦИЙ И ИНЫХ МЕЖБЮДЖЕТНЫХ ТРАНСФЕРТОВ, ИМЕЮЩИХ ЦЕЛЕВОЕ ЗНАЧЕНИЕ, ПОШЛЫХ ЛЕТ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-4  489,15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93143861"/>
                  </a:ext>
                </a:extLst>
              </a:tr>
              <a:tr h="189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4 291 283,00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4 809 889,48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8000">
                          <a:schemeClr val="bg1"/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  <a:gs pos="34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0368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31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28253"/>
              </p:ext>
            </p:extLst>
          </p:nvPr>
        </p:nvGraphicFramePr>
        <p:xfrm>
          <a:off x="0" y="1599050"/>
          <a:ext cx="9906001" cy="5258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421476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032, 600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1 843 793,600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1 935 433,000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2 136 130,000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2 380 840,000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95152175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58510560"/>
                  </a:ext>
                </a:extLst>
              </a:tr>
              <a:tr h="32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1 454 000,000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1 614 200,000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1 812 200,000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0470189"/>
                  </a:ext>
                </a:extLst>
              </a:tr>
              <a:tr h="79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580, 950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1 059 943,000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1 175 188,000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1 324 653,000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71447"/>
                  </a:ext>
                </a:extLst>
              </a:tr>
              <a:tr h="1426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3 861,810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2920988"/>
                  </a:ext>
                </a:extLst>
              </a:tr>
              <a:tr h="477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13 880,910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37653648"/>
                  </a:ext>
                </a:extLst>
              </a:tr>
              <a:tr h="951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58 429,790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65 938,000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72 835,000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81 832,000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498912"/>
              </p:ext>
            </p:extLst>
          </p:nvPr>
        </p:nvGraphicFramePr>
        <p:xfrm>
          <a:off x="0" y="2147466"/>
          <a:ext cx="9905999" cy="4710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5457">
                  <a:extLst>
                    <a:ext uri="{9D8B030D-6E8A-4147-A177-3AD203B41FA5}">
                      <a16:colId xmlns="" xmlns:a16="http://schemas.microsoft.com/office/drawing/2014/main" val="2981221459"/>
                    </a:ext>
                  </a:extLst>
                </a:gridCol>
                <a:gridCol w="3413641">
                  <a:extLst>
                    <a:ext uri="{9D8B030D-6E8A-4147-A177-3AD203B41FA5}">
                      <a16:colId xmlns="" xmlns:a16="http://schemas.microsoft.com/office/drawing/2014/main" val="2782407137"/>
                    </a:ext>
                  </a:extLst>
                </a:gridCol>
                <a:gridCol w="821267">
                  <a:extLst>
                    <a:ext uri="{9D8B030D-6E8A-4147-A177-3AD203B41FA5}">
                      <a16:colId xmlns="" xmlns:a16="http://schemas.microsoft.com/office/drawing/2014/main" val="1185066147"/>
                    </a:ext>
                  </a:extLst>
                </a:gridCol>
                <a:gridCol w="832693">
                  <a:extLst>
                    <a:ext uri="{9D8B030D-6E8A-4147-A177-3AD203B41FA5}">
                      <a16:colId xmlns="" xmlns:a16="http://schemas.microsoft.com/office/drawing/2014/main" val="751139397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290379373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988351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913917099"/>
                    </a:ext>
                  </a:extLst>
                </a:gridCol>
              </a:tblGrid>
              <a:tr h="1097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79 663,390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60 119,000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66 177,000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73 515,000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80073980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не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33051624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179 400,000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282 200,000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07054446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46 525,301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4501845"/>
                  </a:ext>
                </a:extLst>
              </a:tr>
              <a:tr h="315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68 530,000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71 418,000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04717313"/>
                  </a:ext>
                </a:extLst>
              </a:tr>
              <a:tr h="784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23 323,460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22 667,000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32 210,000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34 134,000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76337350"/>
                  </a:ext>
                </a:extLst>
              </a:tr>
              <a:tr h="4717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19 047,630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9022122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02938"/>
              </p:ext>
            </p:extLst>
          </p:nvPr>
        </p:nvGraphicFramePr>
        <p:xfrm>
          <a:off x="0" y="1632997"/>
          <a:ext cx="9906001" cy="6881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379541502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708566156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1240671220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422470451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19769201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266000110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92168365"/>
                    </a:ext>
                  </a:extLst>
                </a:gridCol>
              </a:tblGrid>
              <a:tr h="2501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8857159"/>
                  </a:ext>
                </a:extLst>
              </a:tr>
              <a:tr h="2670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52362009"/>
                  </a:ext>
                </a:extLst>
              </a:tr>
              <a:tr h="170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66237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46063"/>
              </p:ext>
            </p:extLst>
          </p:nvPr>
        </p:nvGraphicFramePr>
        <p:xfrm>
          <a:off x="0" y="2230733"/>
          <a:ext cx="9906001" cy="4237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1717342824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2072552243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3710589927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1942329050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444682735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051049205"/>
                    </a:ext>
                  </a:extLst>
                </a:gridCol>
              </a:tblGrid>
              <a:tr h="1095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19 047,110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25 783,000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30 581,000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34210426"/>
                  </a:ext>
                </a:extLst>
              </a:tr>
              <a:tr h="317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77675707"/>
                  </a:ext>
                </a:extLst>
              </a:tr>
              <a:tr h="4727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10 432,400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63958128"/>
                  </a:ext>
                </a:extLst>
              </a:tr>
              <a:tr h="784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10 407,580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14 762,000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03668758"/>
                  </a:ext>
                </a:extLst>
              </a:tr>
              <a:tr h="6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84520270"/>
                  </a:ext>
                </a:extLst>
              </a:tr>
              <a:tr h="939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540498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790384"/>
              </p:ext>
            </p:extLst>
          </p:nvPr>
        </p:nvGraphicFramePr>
        <p:xfrm>
          <a:off x="1" y="6299200"/>
          <a:ext cx="9905999" cy="55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059701707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435898293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69284087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94495901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189 944,000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201 815,000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7546777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1 06 01 000 00 0000 110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56242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1353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736533"/>
              </p:ext>
            </p:extLst>
          </p:nvPr>
        </p:nvGraphicFramePr>
        <p:xfrm>
          <a:off x="-1" y="2220685"/>
          <a:ext cx="9906000" cy="4684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38783057"/>
                    </a:ext>
                  </a:extLst>
                </a:gridCol>
              </a:tblGrid>
              <a:tr h="499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46554059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64 495,000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80472513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125 449,000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127 232,000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43181697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6488638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46 136,450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15534746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44 570,380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5 645,000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57 250,000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860114"/>
                  </a:ext>
                </a:extLst>
              </a:tr>
              <a:tr h="349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480,210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69124524"/>
                  </a:ext>
                </a:extLst>
              </a:tr>
              <a:tr h="4659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53 480,210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64125651"/>
                  </a:ext>
                </a:extLst>
              </a:tr>
              <a:tr h="77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52 514,760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68 999,000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69 982,000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6858000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ТАЛДОМСКОГО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 smtClean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на  плановый период 2024-2026 годы,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ожидаются в отчетном 2023 году.  Жители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отчетный 2023 год и на плановый период 2024-2026 годы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округе.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04521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517900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660068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697496"/>
              </p:ext>
            </p:extLst>
          </p:nvPr>
        </p:nvGraphicFramePr>
        <p:xfrm>
          <a:off x="-1" y="2230735"/>
          <a:ext cx="9906003" cy="4627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="" xmlns:a16="http://schemas.microsoft.com/office/drawing/2014/main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="" xmlns:a16="http://schemas.microsoft.com/office/drawing/2014/main" val="2768599512"/>
                    </a:ext>
                  </a:extLst>
                </a:gridCol>
                <a:gridCol w="679575">
                  <a:extLst>
                    <a:ext uri="{9D8B030D-6E8A-4147-A177-3AD203B41FA5}">
                      <a16:colId xmlns="" xmlns:a16="http://schemas.microsoft.com/office/drawing/2014/main" val="3011102554"/>
                    </a:ext>
                  </a:extLst>
                </a:gridCol>
                <a:gridCol w="832694">
                  <a:extLst>
                    <a:ext uri="{9D8B030D-6E8A-4147-A177-3AD203B41FA5}">
                      <a16:colId xmlns="" xmlns:a16="http://schemas.microsoft.com/office/drawing/2014/main" val="2906205025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207202728"/>
                    </a:ext>
                  </a:extLst>
                </a:gridCol>
              </a:tblGrid>
              <a:tr h="207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04435199"/>
                  </a:ext>
                </a:extLst>
              </a:tr>
              <a:tr h="314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21360272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9 254,280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12 767,000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7036710"/>
                  </a:ext>
                </a:extLst>
              </a:tr>
              <a:tr h="665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8 859,120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11 595,000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35640016"/>
                  </a:ext>
                </a:extLst>
              </a:tr>
              <a:tr h="797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395,170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50073677"/>
                  </a:ext>
                </a:extLst>
              </a:tr>
              <a:tr h="400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58822370"/>
                  </a:ext>
                </a:extLst>
              </a:tr>
              <a:tr h="364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61870117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60 550,600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55 430,000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44 010,000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4365908"/>
                  </a:ext>
                </a:extLst>
              </a:tr>
              <a:tr h="93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40 593,470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52 269,600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43 526,000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43 610,000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92485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614888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3662588539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835523718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28111263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35 533,320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48 443,600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35 533,320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48 533,320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383,630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2 156,000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6573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Сумма (тыс. 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989707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1 11 05 300 00 0000 120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1 11 05 312 04 0000 120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1 11 09 000 00 0000 120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8 923,290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1 11 09 040 00 0000 120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6 925,960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1 11 09 044 04 0000 120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9 925,960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3952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943307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047032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674536"/>
              </p:ext>
            </p:extLst>
          </p:nvPr>
        </p:nvGraphicFramePr>
        <p:xfrm>
          <a:off x="-2" y="2240783"/>
          <a:ext cx="9906008" cy="4617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0999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428233">
                  <a:extLst>
                    <a:ext uri="{9D8B030D-6E8A-4147-A177-3AD203B41FA5}">
                      <a16:colId xmlns="" xmlns:a16="http://schemas.microsoft.com/office/drawing/2014/main" val="2343697619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3217766718"/>
                    </a:ext>
                  </a:extLst>
                </a:gridCol>
                <a:gridCol w="810491">
                  <a:extLst>
                    <a:ext uri="{9D8B030D-6E8A-4147-A177-3AD203B41FA5}">
                      <a16:colId xmlns="" xmlns:a16="http://schemas.microsoft.com/office/drawing/2014/main" val="2434419604"/>
                    </a:ext>
                  </a:extLst>
                </a:gridCol>
                <a:gridCol w="1559387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42243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979751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</a:tblGrid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1 11 09 080 00 0000 120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1 997,330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1077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1 11 09 080 04 0000 120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1 997,330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6539744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17653909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1 12 01 000 01 0000 120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9596282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52286348"/>
                  </a:ext>
                </a:extLst>
              </a:tr>
              <a:tr h="7721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1 12 01 010 01 6000 120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55215831"/>
                  </a:ext>
                </a:extLst>
              </a:tr>
              <a:tr h="42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1 12 01 040 01 0000 120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77771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="" xmlns:a16="http://schemas.microsoft.com/office/drawing/2014/main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174406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="" xmlns:a16="http://schemas.microsoft.com/office/drawing/2014/main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="" xmlns:a16="http://schemas.microsoft.com/office/drawing/2014/main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="" xmlns:a16="http://schemas.microsoft.com/office/drawing/2014/main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1 12 01 041 01 6000 120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825,680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1 13 00 000 00 0000 000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146 500,000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137 380,000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1 13 01 994 04 0001 130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2 375,790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1 13 02 000 00 0000 130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16 465,58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6 120,000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1 13 02 060 00 0000 130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1 13 02 064 04 0000 130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745,31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60443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92202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="" xmlns:a16="http://schemas.microsoft.com/office/drawing/2014/main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="" xmlns:a16="http://schemas.microsoft.com/office/drawing/2014/main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="" xmlns:a16="http://schemas.microsoft.com/office/drawing/2014/main" val="3871751078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33637248"/>
                    </a:ext>
                  </a:extLst>
                </a:gridCol>
                <a:gridCol w="1734973">
                  <a:extLst>
                    <a:ext uri="{9D8B030D-6E8A-4147-A177-3AD203B41FA5}">
                      <a16:colId xmlns="" xmlns:a16="http://schemas.microsoft.com/office/drawing/2014/main" val="2710445898"/>
                    </a:ext>
                  </a:extLst>
                </a:gridCol>
                <a:gridCol w="842242">
                  <a:extLst>
                    <a:ext uri="{9D8B030D-6E8A-4147-A177-3AD203B41FA5}">
                      <a16:colId xmlns="" xmlns:a16="http://schemas.microsoft.com/office/drawing/2014/main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="" xmlns:a16="http://schemas.microsoft.com/office/drawing/2014/main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1 13 02 990 00 0000 130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15 720,270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1 13 02 994 04 0000 130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15 720,270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32 700,000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1 14 02 040 04 0000 410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1 14 02 043 04 0000 410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28 796,51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71280"/>
              </p:ext>
            </p:extLst>
          </p:nvPr>
        </p:nvGraphicFramePr>
        <p:xfrm>
          <a:off x="-1" y="1599051"/>
          <a:ext cx="9906004" cy="5440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="" xmlns:a16="http://schemas.microsoft.com/office/drawing/2014/main" val="147241978"/>
                    </a:ext>
                  </a:extLst>
                </a:gridCol>
                <a:gridCol w="482311">
                  <a:extLst>
                    <a:ext uri="{9D8B030D-6E8A-4147-A177-3AD203B41FA5}">
                      <a16:colId xmlns="" xmlns:a16="http://schemas.microsoft.com/office/drawing/2014/main" val="1631528731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2296619432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201157730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2648522905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835844211"/>
                    </a:ext>
                  </a:extLst>
                </a:gridCol>
                <a:gridCol w="634904">
                  <a:extLst>
                    <a:ext uri="{9D8B030D-6E8A-4147-A177-3AD203B41FA5}">
                      <a16:colId xmlns="" xmlns:a16="http://schemas.microsoft.com/office/drawing/2014/main" val="197522223"/>
                    </a:ext>
                  </a:extLst>
                </a:gridCol>
                <a:gridCol w="877069">
                  <a:extLst>
                    <a:ext uri="{9D8B030D-6E8A-4147-A177-3AD203B41FA5}">
                      <a16:colId xmlns="" xmlns:a16="http://schemas.microsoft.com/office/drawing/2014/main" val="3030267288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2206350231"/>
                    </a:ext>
                  </a:extLst>
                </a:gridCol>
                <a:gridCol w="1102246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208280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1054849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34925">
                  <a:extLst>
                    <a:ext uri="{9D8B030D-6E8A-4147-A177-3AD203B41FA5}">
                      <a16:colId xmlns="" xmlns:a16="http://schemas.microsoft.com/office/drawing/2014/main" val="2353130305"/>
                    </a:ext>
                  </a:extLst>
                </a:gridCol>
                <a:gridCol w="876303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</a:tblGrid>
              <a:tr h="205953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6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3886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185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14 331,300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14 331,300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1 14 06 300 00 0000 430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1 14 06 310 00 0000 430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1 14 06 312 04 0000 430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13 528,650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1 16 00 000 00 0000 000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10 122,000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1 16 07 000 00 0000 140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2 825,56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67719"/>
              </p:ext>
            </p:extLst>
          </p:nvPr>
        </p:nvGraphicFramePr>
        <p:xfrm>
          <a:off x="0" y="1599050"/>
          <a:ext cx="9906001" cy="609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744728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17600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774701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1825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602157"/>
              </p:ext>
            </p:extLst>
          </p:nvPr>
        </p:nvGraphicFramePr>
        <p:xfrm>
          <a:off x="0" y="2180493"/>
          <a:ext cx="9905999" cy="4677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="" xmlns:a16="http://schemas.microsoft.com/office/drawing/2014/main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="" xmlns:a16="http://schemas.microsoft.com/office/drawing/2014/main" val="822289472"/>
                    </a:ext>
                  </a:extLst>
                </a:gridCol>
                <a:gridCol w="823356">
                  <a:extLst>
                    <a:ext uri="{9D8B030D-6E8A-4147-A177-3AD203B41FA5}">
                      <a16:colId xmlns="" xmlns:a16="http://schemas.microsoft.com/office/drawing/2014/main" val="2024656038"/>
                    </a:ext>
                  </a:extLst>
                </a:gridCol>
                <a:gridCol w="771896">
                  <a:extLst>
                    <a:ext uri="{9D8B030D-6E8A-4147-A177-3AD203B41FA5}">
                      <a16:colId xmlns="" xmlns:a16="http://schemas.microsoft.com/office/drawing/2014/main" val="876028892"/>
                    </a:ext>
                  </a:extLst>
                </a:gridCol>
                <a:gridCol w="964870">
                  <a:extLst>
                    <a:ext uri="{9D8B030D-6E8A-4147-A177-3AD203B41FA5}">
                      <a16:colId xmlns="" xmlns:a16="http://schemas.microsoft.com/office/drawing/2014/main" val="3816019112"/>
                    </a:ext>
                  </a:extLst>
                </a:gridCol>
                <a:gridCol w="1222169">
                  <a:extLst>
                    <a:ext uri="{9D8B030D-6E8A-4147-A177-3AD203B41FA5}">
                      <a16:colId xmlns="" xmlns:a16="http://schemas.microsoft.com/office/drawing/2014/main" val="4139209667"/>
                    </a:ext>
                  </a:extLst>
                </a:gridCol>
                <a:gridCol w="810490">
                  <a:extLst>
                    <a:ext uri="{9D8B030D-6E8A-4147-A177-3AD203B41FA5}">
                      <a16:colId xmlns="" xmlns:a16="http://schemas.microsoft.com/office/drawing/2014/main" val="2842352606"/>
                    </a:ext>
                  </a:extLst>
                </a:gridCol>
              </a:tblGrid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1 201,180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86462980"/>
                  </a:ext>
                </a:extLst>
              </a:tr>
              <a:tr h="8252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1 16 07 090 04 0000 140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1 201,180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25505618"/>
                  </a:ext>
                </a:extLst>
              </a:tr>
              <a:tr h="277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1 16 10 000 00 0000 140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16 144,380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6938404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1 16 10 120 00 0000 140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381,910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15124957"/>
                  </a:ext>
                </a:extLst>
              </a:tr>
              <a:tr h="688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1 16 10 123 01 0000 140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37977828"/>
                  </a:ext>
                </a:extLst>
              </a:tr>
              <a:tr h="13729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1 16 10 123 01 0041 140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381,310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034828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635568"/>
              </p:ext>
            </p:extLst>
          </p:nvPr>
        </p:nvGraphicFramePr>
        <p:xfrm>
          <a:off x="1" y="2200590"/>
          <a:ext cx="9905998" cy="4657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="" xmlns:a16="http://schemas.microsoft.com/office/drawing/2014/main" val="2167485178"/>
                    </a:ext>
                  </a:extLst>
                </a:gridCol>
                <a:gridCol w="3267302">
                  <a:extLst>
                    <a:ext uri="{9D8B030D-6E8A-4147-A177-3AD203B41FA5}">
                      <a16:colId xmlns="" xmlns:a16="http://schemas.microsoft.com/office/drawing/2014/main" val="1885520790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678076484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261036412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58375291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757441357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987384551"/>
                    </a:ext>
                  </a:extLst>
                </a:gridCol>
              </a:tblGrid>
              <a:tr h="15951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116 18 000 02 0000 140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51566002"/>
                  </a:ext>
                </a:extLst>
              </a:tr>
              <a:tr h="206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2 773 629,777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37925626"/>
                  </a:ext>
                </a:extLst>
              </a:tr>
              <a:tr h="480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2 02 00 000 00 0000 000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2 352990,390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2 515 501,000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2 773 629,777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1 675 880,550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2 303 842,780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67693381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3612125"/>
                  </a:ext>
                </a:extLst>
              </a:tr>
              <a:tr h="295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29922199"/>
                  </a:ext>
                </a:extLst>
              </a:tr>
              <a:tr h="480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295 983,000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292 727,000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1774448"/>
                  </a:ext>
                </a:extLst>
              </a:tr>
              <a:tr h="32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2 02 20 000 00 0000 150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426 702,34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569 267,990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1 218 839,220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22619618"/>
                  </a:ext>
                </a:extLst>
              </a:tr>
              <a:tr h="958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190 063,110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214 080,130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13371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696080"/>
              </p:ext>
            </p:extLst>
          </p:nvPr>
        </p:nvGraphicFramePr>
        <p:xfrm>
          <a:off x="2" y="2230733"/>
          <a:ext cx="9905999" cy="4627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="" xmlns:a16="http://schemas.microsoft.com/office/drawing/2014/main" val="2409666430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67875098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167523034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799445076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85111433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2516036006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916540151"/>
                    </a:ext>
                  </a:extLst>
                </a:gridCol>
              </a:tblGrid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190 063,110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505 850,570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214 080,130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76436300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512 708,630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23642019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175 858,030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512 708,630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100 858,360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450 889,400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0092691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государственной программы Российской Федерации "Доступная среда"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1 356,310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01950283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государственной программы Российской Федерации "Доступная среда"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1 356,310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783,970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911038"/>
                  </a:ext>
                </a:extLst>
              </a:tr>
              <a:tr h="320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55830951"/>
                  </a:ext>
                </a:extLst>
              </a:tr>
              <a:tr h="4794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42682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-101600"/>
            <a:ext cx="9906000" cy="71120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  <a:endParaRPr lang="ru-RU" sz="16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90501"/>
            <a:ext cx="9906000" cy="2769989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ПРЕОБРАЗОВАНИЕ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ГОРОДСКОЙ  </a:t>
            </a: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</a:t>
            </a:r>
          </a:p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района, городского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Талдом отметил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со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образования.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717800"/>
            <a:ext cx="614680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64 148 человек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01.01.2023 года).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550 км, из них 367 км с усовершенствованным типом покрытия, более 169 км с переходным типом покрытия и 13,7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Москва-Дубна.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Талдома.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5891689"/>
            <a:ext cx="642620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Талдомский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округ расположен в 111 км к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северу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Москвы. Площадь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составляет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1427 км².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 граничит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Дмитровским и Сергиево-Посадским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округами Московской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области, городским округом Дубна, а также — на северо-востоке с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городским округом Тверской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519895"/>
            <a:ext cx="3683000" cy="4338105"/>
          </a:xfrm>
          <a:prstGeom prst="rect">
            <a:avLst/>
          </a:prstGeom>
          <a:gradFill flip="none" rotWithShape="1">
            <a:gsLst>
              <a:gs pos="62000">
                <a:srgbClr val="FFFFEB"/>
              </a:gs>
              <a:gs pos="2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solidFill>
              <a:srgbClr val="FDFECE"/>
            </a:solidFill>
          </a:ln>
          <a:effectLst>
            <a:outerShdw blurRad="190500" dist="228600" dir="2700000" algn="ctr">
              <a:schemeClr val="tx1">
                <a:alpha val="30000"/>
              </a:schemeClr>
            </a:outerShdw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61454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009353"/>
              </p:ext>
            </p:extLst>
          </p:nvPr>
        </p:nvGraphicFramePr>
        <p:xfrm>
          <a:off x="-1" y="3212755"/>
          <a:ext cx="9906001" cy="3653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4596">
                  <a:extLst>
                    <a:ext uri="{9D8B030D-6E8A-4147-A177-3AD203B41FA5}">
                      <a16:colId xmlns="" xmlns:a16="http://schemas.microsoft.com/office/drawing/2014/main" val="3140015827"/>
                    </a:ext>
                  </a:extLst>
                </a:gridCol>
                <a:gridCol w="3126457">
                  <a:extLst>
                    <a:ext uri="{9D8B030D-6E8A-4147-A177-3AD203B41FA5}">
                      <a16:colId xmlns="" xmlns:a16="http://schemas.microsoft.com/office/drawing/2014/main" val="3666706814"/>
                    </a:ext>
                  </a:extLst>
                </a:gridCol>
                <a:gridCol w="836031">
                  <a:extLst>
                    <a:ext uri="{9D8B030D-6E8A-4147-A177-3AD203B41FA5}">
                      <a16:colId xmlns="" xmlns:a16="http://schemas.microsoft.com/office/drawing/2014/main" val="852098825"/>
                    </a:ext>
                  </a:extLst>
                </a:gridCol>
                <a:gridCol w="850733">
                  <a:extLst>
                    <a:ext uri="{9D8B030D-6E8A-4147-A177-3AD203B41FA5}">
                      <a16:colId xmlns="" xmlns:a16="http://schemas.microsoft.com/office/drawing/2014/main" val="2111265995"/>
                    </a:ext>
                  </a:extLst>
                </a:gridCol>
                <a:gridCol w="1182728">
                  <a:extLst>
                    <a:ext uri="{9D8B030D-6E8A-4147-A177-3AD203B41FA5}">
                      <a16:colId xmlns="" xmlns:a16="http://schemas.microsoft.com/office/drawing/2014/main" val="1900037716"/>
                    </a:ext>
                  </a:extLst>
                </a:gridCol>
                <a:gridCol w="1182728">
                  <a:extLst>
                    <a:ext uri="{9D8B030D-6E8A-4147-A177-3AD203B41FA5}">
                      <a16:colId xmlns="" xmlns:a16="http://schemas.microsoft.com/office/drawing/2014/main" val="1131082251"/>
                    </a:ext>
                  </a:extLst>
                </a:gridCol>
                <a:gridCol w="1182728">
                  <a:extLst>
                    <a:ext uri="{9D8B030D-6E8A-4147-A177-3AD203B41FA5}">
                      <a16:colId xmlns="" xmlns:a16="http://schemas.microsoft.com/office/drawing/2014/main" val="2459854903"/>
                    </a:ext>
                  </a:extLst>
                </a:gridCol>
              </a:tblGrid>
              <a:tr h="608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16 321,350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67099"/>
                  </a:ext>
                </a:extLst>
              </a:tr>
              <a:tr h="7788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16 321,350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18 326,316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24 463,900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24 814,900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41461249"/>
                  </a:ext>
                </a:extLst>
              </a:tr>
              <a:tr h="3245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00348010"/>
                  </a:ext>
                </a:extLst>
              </a:tr>
              <a:tr h="3245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10 282,000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8 775,500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10 108,950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49726187"/>
                  </a:ext>
                </a:extLst>
              </a:tr>
              <a:tr h="225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01062956"/>
                  </a:ext>
                </a:extLst>
              </a:tr>
              <a:tr h="3245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266,730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294,560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97308585"/>
                  </a:ext>
                </a:extLst>
              </a:tr>
              <a:tr h="3245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59412151"/>
                  </a:ext>
                </a:extLst>
              </a:tr>
              <a:tr h="3245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220 480,920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52020482"/>
                  </a:ext>
                </a:extLst>
              </a:tr>
              <a:tr h="160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571 732,63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10699476"/>
                  </a:ext>
                </a:extLst>
              </a:tr>
              <a:tr h="249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137 455,510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571 732,63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434 875,670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511 466,340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8017710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182957"/>
              </p:ext>
            </p:extLst>
          </p:nvPr>
        </p:nvGraphicFramePr>
        <p:xfrm>
          <a:off x="-1" y="2224216"/>
          <a:ext cx="9905999" cy="9828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0528"/>
                <a:gridCol w="3309826"/>
                <a:gridCol w="650522"/>
                <a:gridCol w="848066"/>
                <a:gridCol w="1179019"/>
                <a:gridCol w="1179019"/>
                <a:gridCol w="1179019"/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  <a:tr h="5256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641081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738764"/>
              </p:ext>
            </p:extLst>
          </p:nvPr>
        </p:nvGraphicFramePr>
        <p:xfrm>
          <a:off x="0" y="2280975"/>
          <a:ext cx="9906000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4931">
                  <a:extLst>
                    <a:ext uri="{9D8B030D-6E8A-4147-A177-3AD203B41FA5}">
                      <a16:colId xmlns="" xmlns:a16="http://schemas.microsoft.com/office/drawing/2014/main" val="3270229639"/>
                    </a:ext>
                  </a:extLst>
                </a:gridCol>
                <a:gridCol w="3304400">
                  <a:extLst>
                    <a:ext uri="{9D8B030D-6E8A-4147-A177-3AD203B41FA5}">
                      <a16:colId xmlns="" xmlns:a16="http://schemas.microsoft.com/office/drawing/2014/main" val="2164377180"/>
                    </a:ext>
                  </a:extLst>
                </a:gridCol>
                <a:gridCol w="842148">
                  <a:extLst>
                    <a:ext uri="{9D8B030D-6E8A-4147-A177-3AD203B41FA5}">
                      <a16:colId xmlns="" xmlns:a16="http://schemas.microsoft.com/office/drawing/2014/main" val="575095277"/>
                    </a:ext>
                  </a:extLst>
                </a:gridCol>
                <a:gridCol w="842148">
                  <a:extLst>
                    <a:ext uri="{9D8B030D-6E8A-4147-A177-3AD203B41FA5}">
                      <a16:colId xmlns="" xmlns:a16="http://schemas.microsoft.com/office/drawing/2014/main" val="3006541132"/>
                    </a:ext>
                  </a:extLst>
                </a:gridCol>
                <a:gridCol w="1170791">
                  <a:extLst>
                    <a:ext uri="{9D8B030D-6E8A-4147-A177-3AD203B41FA5}">
                      <a16:colId xmlns="" xmlns:a16="http://schemas.microsoft.com/office/drawing/2014/main" val="49799690"/>
                    </a:ext>
                  </a:extLst>
                </a:gridCol>
                <a:gridCol w="1170791">
                  <a:extLst>
                    <a:ext uri="{9D8B030D-6E8A-4147-A177-3AD203B41FA5}">
                      <a16:colId xmlns="" xmlns:a16="http://schemas.microsoft.com/office/drawing/2014/main" val="3866171847"/>
                    </a:ext>
                  </a:extLst>
                </a:gridCol>
                <a:gridCol w="1170791">
                  <a:extLst>
                    <a:ext uri="{9D8B030D-6E8A-4147-A177-3AD203B41FA5}">
                      <a16:colId xmlns="" xmlns:a16="http://schemas.microsoft.com/office/drawing/2014/main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2 02 30 000 00 0000 150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798 600,000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796 689,147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810 629,560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792 276,560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716 165,660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756 229,470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750 912,640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2 02 30 024 04 0000 150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716 165,660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760 229,470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750 912,640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746 717,640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746 739,640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2 02 30 029 00 0000 150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9 135,750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2 02 35 082 00 0000 150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13 046,970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2 02 35 082 04 0000 150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13 046,970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9 187,000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29 062,000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10 568,000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374086"/>
              </p:ext>
            </p:extLst>
          </p:nvPr>
        </p:nvGraphicFramePr>
        <p:xfrm>
          <a:off x="0" y="1599050"/>
          <a:ext cx="9906001" cy="6211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503707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703385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909236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97400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u="none" strike="noStrike">
                          <a:effectLst/>
                        </a:rPr>
                        <a:t> </a:t>
                      </a:r>
                      <a:endParaRPr lang="ru-RU" sz="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23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88385"/>
              </p:ext>
            </p:extLst>
          </p:nvPr>
        </p:nvGraphicFramePr>
        <p:xfrm>
          <a:off x="0" y="2240785"/>
          <a:ext cx="9905997" cy="4638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="" xmlns:a16="http://schemas.microsoft.com/office/drawing/2014/main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="" xmlns:a16="http://schemas.microsoft.com/office/drawing/2014/main" val="3671136456"/>
                    </a:ext>
                  </a:extLst>
                </a:gridCol>
                <a:gridCol w="648476">
                  <a:extLst>
                    <a:ext uri="{9D8B030D-6E8A-4147-A177-3AD203B41FA5}">
                      <a16:colId xmlns="" xmlns:a16="http://schemas.microsoft.com/office/drawing/2014/main" val="699433718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1084723448"/>
                    </a:ext>
                  </a:extLst>
                </a:gridCol>
                <a:gridCol w="1416505">
                  <a:extLst>
                    <a:ext uri="{9D8B030D-6E8A-4147-A177-3AD203B41FA5}">
                      <a16:colId xmlns="" xmlns:a16="http://schemas.microsoft.com/office/drawing/2014/main" val="2164377180"/>
                    </a:ext>
                  </a:extLst>
                </a:gridCol>
                <a:gridCol w="842242">
                  <a:extLst>
                    <a:ext uri="{9D8B030D-6E8A-4147-A177-3AD203B41FA5}">
                      <a16:colId xmlns="" xmlns:a16="http://schemas.microsoft.com/office/drawing/2014/main" val="3006541132"/>
                    </a:ext>
                  </a:extLst>
                </a:gridCol>
                <a:gridCol w="979750">
                  <a:extLst>
                    <a:ext uri="{9D8B030D-6E8A-4147-A177-3AD203B41FA5}">
                      <a16:colId xmlns="" xmlns:a16="http://schemas.microsoft.com/office/drawing/2014/main" val="3866171847"/>
                    </a:ext>
                  </a:extLst>
                </a:gridCol>
              </a:tblGrid>
              <a:tr h="464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8879869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3 599,020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03857728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69538689"/>
                  </a:ext>
                </a:extLst>
              </a:tr>
              <a:tr h="616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9830984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33377398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03269239"/>
                  </a:ext>
                </a:extLst>
              </a:tr>
              <a:tr h="76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19 051,000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17 444,000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2022-2026 годах в динамике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 smtClean="0">
                <a:latin typeface="Times New Roman"/>
              </a:rPr>
              <a:t>р</a:t>
            </a:r>
            <a:r>
              <a:rPr lang="ru" sz="1050" dirty="0" smtClean="0">
                <a:latin typeface="Times New Roman"/>
              </a:rPr>
              <a:t>уб.</a:t>
            </a:r>
            <a:r>
              <a:rPr lang="ru" sz="1050" u="sng" dirty="0" smtClean="0">
                <a:latin typeface="Times New Roman"/>
              </a:rPr>
              <a:t>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900908"/>
              </p:ext>
            </p:extLst>
          </p:nvPr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="" xmlns:a16="http://schemas.microsoft.com/office/drawing/2014/main" val="2481614618"/>
                    </a:ext>
                  </a:extLst>
                </a:gridCol>
                <a:gridCol w="3503428">
                  <a:extLst>
                    <a:ext uri="{9D8B030D-6E8A-4147-A177-3AD203B41FA5}">
                      <a16:colId xmlns="" xmlns:a16="http://schemas.microsoft.com/office/drawing/2014/main" val="150416408"/>
                    </a:ext>
                  </a:extLst>
                </a:gridCol>
                <a:gridCol w="939800">
                  <a:extLst>
                    <a:ext uri="{9D8B030D-6E8A-4147-A177-3AD203B41FA5}">
                      <a16:colId xmlns="" xmlns:a16="http://schemas.microsoft.com/office/drawing/2014/main" val="37054903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82711854"/>
                    </a:ext>
                  </a:extLst>
                </a:gridCol>
                <a:gridCol w="732707">
                  <a:extLst>
                    <a:ext uri="{9D8B030D-6E8A-4147-A177-3AD203B41FA5}">
                      <a16:colId xmlns=""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=""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21848"/>
              </p:ext>
            </p:extLst>
          </p:nvPr>
        </p:nvGraphicFramePr>
        <p:xfrm>
          <a:off x="0" y="2220688"/>
          <a:ext cx="9905997" cy="4637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3">
                  <a:extLst>
                    <a:ext uri="{9D8B030D-6E8A-4147-A177-3AD203B41FA5}">
                      <a16:colId xmlns="" xmlns:a16="http://schemas.microsoft.com/office/drawing/2014/main" val="3270229639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2534902350"/>
                    </a:ext>
                  </a:extLst>
                </a:gridCol>
                <a:gridCol w="355794">
                  <a:extLst>
                    <a:ext uri="{9D8B030D-6E8A-4147-A177-3AD203B41FA5}">
                      <a16:colId xmlns="" xmlns:a16="http://schemas.microsoft.com/office/drawing/2014/main" val="1159095575"/>
                    </a:ext>
                  </a:extLst>
                </a:gridCol>
                <a:gridCol w="279109">
                  <a:extLst>
                    <a:ext uri="{9D8B030D-6E8A-4147-A177-3AD203B41FA5}">
                      <a16:colId xmlns="" xmlns:a16="http://schemas.microsoft.com/office/drawing/2014/main" val="1274360535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3587404583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3374021744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247116454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544275931"/>
                    </a:ext>
                  </a:extLst>
                </a:gridCol>
                <a:gridCol w="634903">
                  <a:extLst>
                    <a:ext uri="{9D8B030D-6E8A-4147-A177-3AD203B41FA5}">
                      <a16:colId xmlns="" xmlns:a16="http://schemas.microsoft.com/office/drawing/2014/main" val="1676362877"/>
                    </a:ext>
                  </a:extLst>
                </a:gridCol>
                <a:gridCol w="877076">
                  <a:extLst>
                    <a:ext uri="{9D8B030D-6E8A-4147-A177-3AD203B41FA5}">
                      <a16:colId xmlns="" xmlns:a16="http://schemas.microsoft.com/office/drawing/2014/main" val="1516465065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1951583750"/>
                    </a:ext>
                  </a:extLst>
                </a:gridCol>
                <a:gridCol w="911738">
                  <a:extLst>
                    <a:ext uri="{9D8B030D-6E8A-4147-A177-3AD203B41FA5}">
                      <a16:colId xmlns="" xmlns:a16="http://schemas.microsoft.com/office/drawing/2014/main" val="2164377180"/>
                    </a:ext>
                  </a:extLst>
                </a:gridCol>
                <a:gridCol w="352367">
                  <a:extLst>
                    <a:ext uri="{9D8B030D-6E8A-4147-A177-3AD203B41FA5}">
                      <a16:colId xmlns="" xmlns:a16="http://schemas.microsoft.com/office/drawing/2014/main" val="575095277"/>
                    </a:ext>
                  </a:extLst>
                </a:gridCol>
                <a:gridCol w="352367">
                  <a:extLst>
                    <a:ext uri="{9D8B030D-6E8A-4147-A177-3AD203B41FA5}">
                      <a16:colId xmlns="" xmlns:a16="http://schemas.microsoft.com/office/drawing/2014/main" val="3006541132"/>
                    </a:ext>
                  </a:extLst>
                </a:gridCol>
                <a:gridCol w="489875">
                  <a:extLst>
                    <a:ext uri="{9D8B030D-6E8A-4147-A177-3AD203B41FA5}">
                      <a16:colId xmlns="" xmlns:a16="http://schemas.microsoft.com/office/drawing/2014/main" val="49799690"/>
                    </a:ext>
                  </a:extLst>
                </a:gridCol>
                <a:gridCol w="489875">
                  <a:extLst>
                    <a:ext uri="{9D8B030D-6E8A-4147-A177-3AD203B41FA5}">
                      <a16:colId xmlns="" xmlns:a16="http://schemas.microsoft.com/office/drawing/2014/main" val="3866171847"/>
                    </a:ext>
                  </a:extLst>
                </a:gridCol>
                <a:gridCol w="489875">
                  <a:extLst>
                    <a:ext uri="{9D8B030D-6E8A-4147-A177-3AD203B41FA5}">
                      <a16:colId xmlns="" xmlns:a16="http://schemas.microsoft.com/office/drawing/2014/main" val="2879458401"/>
                    </a:ext>
                  </a:extLst>
                </a:gridCol>
              </a:tblGrid>
              <a:tr h="6564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17 444,000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88798698"/>
                  </a:ext>
                </a:extLst>
              </a:tr>
              <a:tr h="4433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2 02 40 000 00 0000 150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19 818,850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8256123"/>
                  </a:ext>
                </a:extLst>
              </a:tr>
              <a:tr h="44335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2 02 49 999 00 0000 150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18 940,160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80945190"/>
                  </a:ext>
                </a:extLst>
              </a:tr>
              <a:tr h="73686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2 02 49 999 04 0000 150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18 940,160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10 020,000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00137810"/>
                  </a:ext>
                </a:extLst>
              </a:tr>
              <a:tr h="883614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4 359 294,600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809 889,48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3 812 010,550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4 684 682,780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74548824"/>
                  </a:ext>
                </a:extLst>
              </a:tr>
              <a:tr h="736861"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49587231"/>
                  </a:ext>
                </a:extLst>
              </a:tr>
              <a:tr h="73686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06" marR="3206" marT="3206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4000">
              <a:schemeClr val="tx2">
                <a:lumMod val="20000"/>
                <a:lumOff val="80000"/>
              </a:schemeClr>
            </a:gs>
            <a:gs pos="27737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63293667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2024 год     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444372526"/>
              </p:ext>
            </p:extLst>
          </p:nvPr>
        </p:nvGraphicFramePr>
        <p:xfrm>
          <a:off x="0" y="596901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2025 год  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03185396"/>
              </p:ext>
            </p:extLst>
          </p:nvPr>
        </p:nvGraphicFramePr>
        <p:xfrm>
          <a:off x="0" y="609600"/>
          <a:ext cx="9906000" cy="624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2026 год                        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объема </a:t>
            </a:r>
            <a:r>
              <a:rPr lang="ru-RU" sz="105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доходов,%)</a:t>
            </a:r>
            <a:endParaRPr lang="ru-RU" sz="105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51615143"/>
              </p:ext>
            </p:extLst>
          </p:nvPr>
        </p:nvGraphicFramePr>
        <p:xfrm>
          <a:off x="0" y="559496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Межбюджетные </a:t>
            </a:r>
            <a:r>
              <a:rPr lang="ru" sz="2200" b="1" dirty="0">
                <a:latin typeface="Times New Roman"/>
              </a:rPr>
              <a:t>трансферты, поступающие в бюджет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Талдомского городского округа из бюджетов </a:t>
            </a:r>
            <a:r>
              <a:rPr lang="ru" sz="2200" b="1" dirty="0">
                <a:latin typeface="Times New Roman"/>
              </a:rPr>
              <a:t>других уровней </a:t>
            </a:r>
            <a:endParaRPr lang="ru" sz="22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 smtClean="0">
                <a:latin typeface="Times New Roman"/>
              </a:rPr>
              <a:t>в 2023-2026 годах  </a:t>
            </a:r>
            <a:endParaRPr lang="ru" sz="2200" b="1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331353"/>
              </p:ext>
            </p:extLst>
          </p:nvPr>
        </p:nvGraphicFramePr>
        <p:xfrm>
          <a:off x="1" y="1580393"/>
          <a:ext cx="9905999" cy="5277607"/>
        </p:xfrm>
        <a:graphic>
          <a:graphicData uri="http://schemas.openxmlformats.org/drawingml/2006/table">
            <a:tbl>
              <a:tblPr/>
              <a:tblGrid>
                <a:gridCol w="21573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57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996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180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180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771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9515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2022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2023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2024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 </a:t>
                      </a:r>
                      <a:r>
                        <a:rPr lang="ru" sz="1100" b="1" dirty="0">
                          <a:latin typeface="Times New Roman"/>
                        </a:rPr>
                        <a:t>на </a:t>
                      </a:r>
                      <a:r>
                        <a:rPr lang="ru" sz="1100" b="1" dirty="0" smtClean="0">
                          <a:latin typeface="Times New Roman"/>
                        </a:rPr>
                        <a:t>2025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  <a:endParaRPr lang="ru" sz="11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на 2026 </a:t>
                      </a:r>
                      <a:r>
                        <a:rPr lang="ru" sz="11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540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</a:t>
                      </a:r>
                      <a:r>
                        <a:rPr lang="ru" sz="1400" b="1" dirty="0" smtClean="0">
                          <a:latin typeface="Times New Roman"/>
                        </a:rPr>
                        <a:t>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 smtClean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2 831 613,00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2 874</a:t>
                      </a:r>
                      <a:r>
                        <a:rPr lang="ru" sz="1400" b="1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456,48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1 675 880,55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2 303 842,78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650 431,00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650 065,00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295 983,00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292 727,00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1 361 031,00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1 426 702,34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569 267,99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1 218 839,22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823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809 821,00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796 689,14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810 629,56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792 276,56</a:t>
                      </a:r>
                      <a:endParaRPr lang="ru" sz="140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215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 smtClean="0">
                          <a:latin typeface="Times New Roman"/>
                        </a:rPr>
                        <a:t>Иные</a:t>
                      </a:r>
                      <a:r>
                        <a:rPr lang="ru" sz="120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19 818,90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10 330,00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1913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ПРОЧИЕ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БЕЗВОЗМЕЗДНЫЕ ПОСТУПЛЕНИЯ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8070672"/>
                  </a:ext>
                </a:extLst>
              </a:tr>
              <a:tr h="1025739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 smtClean="0">
                <a:latin typeface="Times New Roman"/>
              </a:rPr>
              <a:t>(тыс. руб</a:t>
            </a:r>
            <a:r>
              <a:rPr lang="ru" sz="1100" dirty="0">
                <a:latin typeface="Times New Roman"/>
              </a:rPr>
              <a:t>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(рублей)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96606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=""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01.12.2023г.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на 01.12.2023г.**(рублей) 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  <a:endParaRPr lang="ru" sz="14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64 223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1 459 670 000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22 728,15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65 122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2 032 820 000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31 215,56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164 318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6 283 750 000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38 241,40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21 919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443</a:t>
                      </a:r>
                      <a:r>
                        <a:rPr lang="ru" sz="160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550 000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20 235,87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23 475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603 000 000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25 686,90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55 920 000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19 470,75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569660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://rosstat.gov.ru/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/compendium/document/13282</a:t>
            </a:r>
            <a:endParaRPr lang="ru-RU" sz="1200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budget.mosreg.ru/analitika/ispolnenie-byudjeta-subekta/sravneniya</a:t>
            </a:r>
            <a:r>
              <a:rPr lang="ru-RU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5137" y="135802"/>
            <a:ext cx="64007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9831"/>
            <a:ext cx="9906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Глоссарий                                                                                                                                                                                                                              6-11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2022 год,  плановые показатели в 2023 году и прогноз на 2024 год  и плановый период 2025-2026 годов                                              12-14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Информация об основных задачах и приоритетах бюджетной и налоговой политики Талдомского  городского округа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2025-2026 годов                                                                                                                                                                                   15-22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 Информация  об основных характеристиках бюджета Талдомского  городского округа  на  очередной 2024 год и на  плановый период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2025-2026 годов  в    сравнении с предыдущими годами отчетным 2022  и текущим 2023 годами                                                                       23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2022 год  в сравнении с плановыми  значениями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2023 году и прогноз на 2024 год  и на плановый период  2025-2026 годов)                                                                                                                  24-48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909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 smtClean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  49                                                                              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900" y="3962401"/>
            <a:ext cx="995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7.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налоговых льготах и ставках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налогов,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 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</a:t>
            </a:r>
            <a:r>
              <a:rPr lang="ru-RU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</a:t>
            </a:r>
            <a:r>
              <a:rPr lang="ru-RU" sz="1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Талдомском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 округе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Советом депутатов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50-51                                                                                              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699000"/>
            <a:ext cx="990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8.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 расходах бюджета в разрезе муниципальных программ 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по целевым показателям программ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фактические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за 2022 год  в сравнении с плановыми назначениями  в 2023 году и прогноз на 2024 год  и на плановый период  2025-2026 годов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52-96</a:t>
            </a:r>
          </a:p>
          <a:p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9. Информация о расходах бюджета с учетом интересов целевых групп, пользователей за 2023 год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прогноз на 2024 год  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                                                                                                                                                    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97-108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10.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Информация об общественно - значимых проектах, реализуемых на территории Талдомского городского округа в 2023 году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прогноз на 2024 год  и на плановый период  2025-2026 годов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109-120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  </a:t>
            </a:r>
          </a:p>
          <a:p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 11.</a:t>
            </a:r>
            <a:r>
              <a:rPr lang="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</a:t>
            </a:r>
            <a:r>
              <a:rPr lang="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121</a:t>
            </a:r>
            <a:endParaRPr lang="ru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 </a:t>
            </a: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ctr">
              <a:spcAft>
                <a:spcPts val="42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 в 2022-2026 </a:t>
            </a:r>
            <a:r>
              <a:rPr lang="ru" sz="1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  <a:endParaRPr lang="ru" sz="1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" sz="1100" b="1" dirty="0">
                <a:latin typeface="Times New Roman"/>
              </a:rPr>
              <a:t>тыс. руб</a:t>
            </a:r>
            <a:r>
              <a:rPr lang="ru" sz="900" b="1" dirty="0"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81436"/>
              </p:ext>
            </p:extLst>
          </p:nvPr>
        </p:nvGraphicFramePr>
        <p:xfrm>
          <a:off x="-1" y="914401"/>
          <a:ext cx="9905998" cy="5943598"/>
        </p:xfrm>
        <a:graphic>
          <a:graphicData uri="http://schemas.openxmlformats.org/drawingml/2006/table">
            <a:tbl>
              <a:tblPr/>
              <a:tblGrid>
                <a:gridCol w="3650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926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8518">
                  <a:extLst>
                    <a:ext uri="{9D8B030D-6E8A-4147-A177-3AD203B41FA5}">
                      <a16:colId xmlns="" xmlns:a16="http://schemas.microsoft.com/office/drawing/2014/main" val="659967511"/>
                    </a:ext>
                  </a:extLst>
                </a:gridCol>
                <a:gridCol w="2092771">
                  <a:extLst>
                    <a:ext uri="{9D8B030D-6E8A-4147-A177-3AD203B41FA5}">
                      <a16:colId xmlns="" xmlns:a16="http://schemas.microsoft.com/office/drawing/2014/main" val="2725055406"/>
                    </a:ext>
                  </a:extLst>
                </a:gridCol>
                <a:gridCol w="569772">
                  <a:extLst>
                    <a:ext uri="{9D8B030D-6E8A-4147-A177-3AD203B41FA5}">
                      <a16:colId xmlns="" xmlns:a16="http://schemas.microsoft.com/office/drawing/2014/main" val="3891603502"/>
                    </a:ext>
                  </a:extLst>
                </a:gridCol>
                <a:gridCol w="569142">
                  <a:extLst>
                    <a:ext uri="{9D8B030D-6E8A-4147-A177-3AD203B41FA5}">
                      <a16:colId xmlns="" xmlns:a16="http://schemas.microsoft.com/office/drawing/2014/main" val="2793506552"/>
                    </a:ext>
                  </a:extLst>
                </a:gridCol>
                <a:gridCol w="638109">
                  <a:extLst>
                    <a:ext uri="{9D8B030D-6E8A-4147-A177-3AD203B41FA5}">
                      <a16:colId xmlns="" xmlns:a16="http://schemas.microsoft.com/office/drawing/2014/main" val="2230709784"/>
                    </a:ext>
                  </a:extLst>
                </a:gridCol>
                <a:gridCol w="640671">
                  <a:extLst>
                    <a:ext uri="{9D8B030D-6E8A-4147-A177-3AD203B41FA5}">
                      <a16:colId xmlns="" xmlns:a16="http://schemas.microsoft.com/office/drawing/2014/main" val="1101552160"/>
                    </a:ext>
                  </a:extLst>
                </a:gridCol>
                <a:gridCol w="649355">
                  <a:extLst>
                    <a:ext uri="{9D8B030D-6E8A-4147-A177-3AD203B41FA5}">
                      <a16:colId xmlns="" xmlns:a16="http://schemas.microsoft.com/office/drawing/2014/main" val="3341844146"/>
                    </a:ext>
                  </a:extLst>
                </a:gridCol>
              </a:tblGrid>
              <a:tr h="557936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 налога (%)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</a:t>
                      </a:r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акт </a:t>
                      </a:r>
                    </a:p>
                    <a:p>
                      <a:pPr indent="0" algn="ctr"/>
                      <a:r>
                        <a:rPr lang="ru" sz="9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  <a:endParaRPr lang="ru" sz="9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Оценка 2023 года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 на 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 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900" b="1" u="none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u="none" dirty="0" smtClean="0">
                          <a:latin typeface="Times New Roman"/>
                        </a:rPr>
                        <a:t>на 2026 год</a:t>
                      </a:r>
                    </a:p>
                    <a:p>
                      <a:pPr indent="0" algn="ctr"/>
                      <a:endParaRPr lang="ru" sz="900" b="1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4045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9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 п.4.4, п.4.5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«О земельном  налоге»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41 092,0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045">
                <a:tc rowSpan="8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900" b="1" dirty="0">
                          <a:latin typeface="Times New Roman"/>
                        </a:rPr>
                        <a:t>льготы </a:t>
                      </a:r>
                      <a:r>
                        <a:rPr lang="ru" sz="9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1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80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3597778"/>
                  </a:ext>
                </a:extLst>
              </a:tr>
              <a:tr h="594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19148229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8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6024509"/>
                  </a:ext>
                </a:extLst>
              </a:tr>
              <a:tr h="278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8840906"/>
                  </a:ext>
                </a:extLst>
              </a:tr>
              <a:tr h="184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/>
                      <a:r>
                        <a:rPr lang="ru" sz="8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8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latin typeface="Times New Roman"/>
                        </a:rPr>
                        <a:t>1,5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42365097"/>
                  </a:ext>
                </a:extLst>
              </a:tr>
              <a:tr h="78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36 928,0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8786111"/>
                  </a:ext>
                </a:extLst>
              </a:tr>
              <a:tr h="858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-RU" sz="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just"/>
                      <a:endParaRPr lang="ru" sz="8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latin typeface="Times New Roman"/>
                        </a:rPr>
                        <a:t>1,5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04202813"/>
                  </a:ext>
                </a:extLst>
              </a:tr>
              <a:tr h="158895">
                <a:tc rowSpan="17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17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п.4.1, п.4.2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14245058"/>
                  </a:ext>
                </a:extLst>
              </a:tr>
              <a:tr h="117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1" dirty="0" smtClean="0">
                          <a:latin typeface="Times New Roman"/>
                        </a:rPr>
                        <a:t>-</a:t>
                      </a:r>
                      <a:r>
                        <a:rPr lang="ru" sz="80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4211589"/>
                  </a:ext>
                </a:extLst>
              </a:tr>
              <a:tr h="675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89294452"/>
                  </a:ext>
                </a:extLst>
              </a:tr>
              <a:tr h="116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80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5730561"/>
                  </a:ext>
                </a:extLst>
              </a:tr>
              <a:tr h="329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704035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590627"/>
                  </a:ext>
                </a:extLst>
              </a:tr>
              <a:tr h="1340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98254244"/>
                  </a:ext>
                </a:extLst>
              </a:tr>
              <a:tr h="49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80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80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80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80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44874477"/>
                  </a:ext>
                </a:extLst>
              </a:tr>
              <a:tr h="151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latin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585212"/>
                  </a:ext>
                </a:extLst>
              </a:tr>
              <a:tr h="32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5437227"/>
                  </a:ext>
                </a:extLst>
              </a:tr>
              <a:tr h="5805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53764986"/>
                  </a:ext>
                </a:extLst>
              </a:tr>
              <a:tr h="258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10485053"/>
                  </a:ext>
                </a:extLst>
              </a:tr>
              <a:tr h="127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46379990"/>
                  </a:ext>
                </a:extLst>
              </a:tr>
              <a:tr h="56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80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8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91061016"/>
                  </a:ext>
                </a:extLst>
              </a:tr>
              <a:tr h="235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75924839"/>
                  </a:ext>
                </a:extLst>
              </a:tr>
              <a:tr h="12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80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200" b="0" dirty="0" smtClean="0">
                          <a:latin typeface="Times New Roman"/>
                        </a:rPr>
                        <a:t>0,3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72912619"/>
                  </a:ext>
                </a:extLst>
              </a:tr>
              <a:tr h="322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8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200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22089518"/>
                  </a:ext>
                </a:extLst>
              </a:tr>
              <a:tr h="316369">
                <a:tc>
                  <a:txBody>
                    <a:bodyPr/>
                    <a:lstStyle/>
                    <a:p>
                      <a:endParaRPr sz="1700" dirty="0"/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800" b="1" dirty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</a:t>
                      </a:r>
                      <a:r>
                        <a:rPr lang="ru" sz="700" b="1" dirty="0">
                          <a:latin typeface="Times New Roman"/>
                        </a:rPr>
                        <a:t>самоуправления </a:t>
                      </a:r>
                      <a:r>
                        <a:rPr lang="ru" sz="700" b="1" dirty="0" smtClean="0">
                          <a:latin typeface="Times New Roman"/>
                        </a:rPr>
                        <a:t>Талдомского городского округа</a:t>
                      </a:r>
                      <a:endParaRPr lang="ru" sz="7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u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890">
                          <a:srgbClr val="FFFFEB"/>
                        </a:gs>
                        <a:gs pos="19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Налоговые льготы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и оценка потерь 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бюджета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Талдомского городского округа от их предоставления 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в 2022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-</a:t>
            </a: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2026 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962381"/>
              </p:ext>
            </p:extLst>
          </p:nvPr>
        </p:nvGraphicFramePr>
        <p:xfrm>
          <a:off x="0" y="1665838"/>
          <a:ext cx="9906000" cy="5192162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0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173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880752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2022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2023 года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2024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  <a:endParaRPr lang="ru" sz="900" b="1" dirty="0" smtClean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2025год</a:t>
                      </a:r>
                      <a:endParaRPr lang="ru" sz="9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 2026 </a:t>
                      </a: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3077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22819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п.4.5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38 949,0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2 438,0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4964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Льготы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2 143,0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2 135,0</a:t>
                      </a:r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55868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</a:t>
                      </a: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Талдомского городского округа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41 092,0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4 573,0</a:t>
                      </a:r>
                      <a:endParaRPr lang="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бюджета в разрезе муниципальных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45648" y="737616"/>
            <a:ext cx="1044527" cy="28041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 smtClean="0">
                <a:latin typeface="Times New Roman"/>
              </a:rPr>
              <a:t>            (</a:t>
            </a:r>
            <a:r>
              <a:rPr lang="ru" sz="1000" dirty="0">
                <a:latin typeface="Times New Roman"/>
              </a:rPr>
              <a:t>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67712"/>
              </p:ext>
            </p:extLst>
          </p:nvPr>
        </p:nvGraphicFramePr>
        <p:xfrm>
          <a:off x="0" y="927101"/>
          <a:ext cx="9906001" cy="5930895"/>
        </p:xfrm>
        <a:graphic>
          <a:graphicData uri="http://schemas.openxmlformats.org/drawingml/2006/table">
            <a:tbl>
              <a:tblPr/>
              <a:tblGrid>
                <a:gridCol w="3332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91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20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8008">
                  <a:extLst>
                    <a:ext uri="{9D8B030D-6E8A-4147-A177-3AD203B41FA5}">
                      <a16:colId xmlns="" xmlns:a16="http://schemas.microsoft.com/office/drawing/2014/main" val="3247251429"/>
                    </a:ext>
                  </a:extLst>
                </a:gridCol>
                <a:gridCol w="9191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01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954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0798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  <a:endParaRPr lang="ru" sz="1000" b="1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114300" indent="0" algn="ctr"/>
                      <a:r>
                        <a:rPr lang="ru" sz="10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 2022 </a:t>
                      </a:r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 2023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Ожидаемое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исполнение</a:t>
                      </a:r>
                    </a:p>
                    <a:p>
                      <a:pPr indent="0" algn="ctr"/>
                      <a:r>
                        <a:rPr lang="ru" sz="1000" b="1" baseline="0" dirty="0" smtClean="0">
                          <a:latin typeface="Times New Roman"/>
                        </a:rPr>
                        <a:t>  в 2023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на 2025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на </a:t>
                      </a:r>
                      <a:r>
                        <a:rPr lang="ru" sz="1000" b="1" dirty="0" smtClean="0">
                          <a:latin typeface="Times New Roman"/>
                        </a:rPr>
                        <a:t>2026 </a:t>
                      </a:r>
                      <a:r>
                        <a:rPr lang="ru" sz="1000" b="1" dirty="0"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200" b="1" dirty="0" smtClean="0">
                          <a:latin typeface="Times New Roman"/>
                        </a:rPr>
                        <a:t>Культура  и туризм"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292 686,40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435 254,15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316,07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036,24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1 485 182,61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38 180,90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123 463,64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28 666,90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485,29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695,43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16 092,64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7035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879,00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36 128,90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6608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инженерной инфраструктуры и </a:t>
                      </a:r>
                      <a:r>
                        <a:rPr lang="ru" sz="1050" b="1" dirty="0" smtClean="0">
                          <a:latin typeface="Times New Roman"/>
                        </a:rPr>
                        <a:t>энергоэффективности и отрасли обращения с отходами"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618 837,69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906,14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875,70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844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344 919,48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392,71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60553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</a:t>
                      </a:r>
                      <a:r>
                        <a:rPr lang="ru" sz="1050" b="1" dirty="0">
                          <a:latin typeface="Times New Roman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39 905,42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374,92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7035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20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573 375,51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48 454,00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6844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563 907,65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065,22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68442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180 042,85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709 349,78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307035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200" b="1" dirty="0" smtClean="0">
                          <a:latin typeface="Times New Roman"/>
                        </a:rPr>
                        <a:t> </a:t>
                      </a:r>
                      <a:r>
                        <a:rPr lang="ru-RU" sz="1100" b="1" dirty="0" smtClean="0">
                          <a:latin typeface="Times New Roman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9381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33 489,91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67288958"/>
                  </a:ext>
                </a:extLst>
              </a:tr>
              <a:tr h="221006"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586804"/>
                  </a:ext>
                </a:extLst>
              </a:tr>
              <a:tr h="276332">
                <a:tc>
                  <a:txBody>
                    <a:bodyPr/>
                    <a:lstStyle/>
                    <a:p>
                      <a:pPr marL="101600" indent="0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5 165 664,08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84830"/>
          </a:xfrm>
          <a:prstGeom prst="rect">
            <a:avLst/>
          </a:prstGeom>
          <a:gradFill>
            <a:gsLst>
              <a:gs pos="10000">
                <a:schemeClr val="tx2">
                  <a:lumMod val="20000"/>
                  <a:lumOff val="80000"/>
                </a:schemeClr>
              </a:gs>
              <a:gs pos="4303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00013"/>
              </p:ext>
            </p:extLst>
          </p:nvPr>
        </p:nvGraphicFramePr>
        <p:xfrm>
          <a:off x="-2" y="711201"/>
          <a:ext cx="9906003" cy="6212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9398">
                  <a:extLst>
                    <a:ext uri="{9D8B030D-6E8A-4147-A177-3AD203B41FA5}">
                      <a16:colId xmlns="" xmlns:a16="http://schemas.microsoft.com/office/drawing/2014/main" val="3496944993"/>
                    </a:ext>
                  </a:extLst>
                </a:gridCol>
                <a:gridCol w="993180">
                  <a:extLst>
                    <a:ext uri="{9D8B030D-6E8A-4147-A177-3AD203B41FA5}">
                      <a16:colId xmlns="" xmlns:a16="http://schemas.microsoft.com/office/drawing/2014/main" val="1644388053"/>
                    </a:ext>
                  </a:extLst>
                </a:gridCol>
                <a:gridCol w="877094">
                  <a:extLst>
                    <a:ext uri="{9D8B030D-6E8A-4147-A177-3AD203B41FA5}">
                      <a16:colId xmlns="" xmlns:a16="http://schemas.microsoft.com/office/drawing/2014/main" val="2585750298"/>
                    </a:ext>
                  </a:extLst>
                </a:gridCol>
                <a:gridCol w="967383">
                  <a:extLst>
                    <a:ext uri="{9D8B030D-6E8A-4147-A177-3AD203B41FA5}">
                      <a16:colId xmlns="" xmlns:a16="http://schemas.microsoft.com/office/drawing/2014/main" val="1554737328"/>
                    </a:ext>
                  </a:extLst>
                </a:gridCol>
                <a:gridCol w="902891">
                  <a:extLst>
                    <a:ext uri="{9D8B030D-6E8A-4147-A177-3AD203B41FA5}">
                      <a16:colId xmlns="" xmlns:a16="http://schemas.microsoft.com/office/drawing/2014/main" val="735497484"/>
                    </a:ext>
                  </a:extLst>
                </a:gridCol>
                <a:gridCol w="606227">
                  <a:extLst>
                    <a:ext uri="{9D8B030D-6E8A-4147-A177-3AD203B41FA5}">
                      <a16:colId xmlns="" xmlns:a16="http://schemas.microsoft.com/office/drawing/2014/main" val="3419541592"/>
                    </a:ext>
                  </a:extLst>
                </a:gridCol>
                <a:gridCol w="902891">
                  <a:extLst>
                    <a:ext uri="{9D8B030D-6E8A-4147-A177-3AD203B41FA5}">
                      <a16:colId xmlns="" xmlns:a16="http://schemas.microsoft.com/office/drawing/2014/main" val="2173695647"/>
                    </a:ext>
                  </a:extLst>
                </a:gridCol>
                <a:gridCol w="696516">
                  <a:extLst>
                    <a:ext uri="{9D8B030D-6E8A-4147-A177-3AD203B41FA5}">
                      <a16:colId xmlns="" xmlns:a16="http://schemas.microsoft.com/office/drawing/2014/main" val="2345992621"/>
                    </a:ext>
                  </a:extLst>
                </a:gridCol>
                <a:gridCol w="941586">
                  <a:extLst>
                    <a:ext uri="{9D8B030D-6E8A-4147-A177-3AD203B41FA5}">
                      <a16:colId xmlns="" xmlns:a16="http://schemas.microsoft.com/office/drawing/2014/main" val="920478830"/>
                    </a:ext>
                  </a:extLst>
                </a:gridCol>
                <a:gridCol w="528837">
                  <a:extLst>
                    <a:ext uri="{9D8B030D-6E8A-4147-A177-3AD203B41FA5}">
                      <a16:colId xmlns="" xmlns:a16="http://schemas.microsoft.com/office/drawing/2014/main" val="2134178557"/>
                    </a:ext>
                  </a:extLst>
                </a:gridCol>
              </a:tblGrid>
              <a:tr h="2158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2023 год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2023 </a:t>
                      </a:r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 2024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Прогноз на 2025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2026 </a:t>
                      </a:r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chemeClr val="tx1"/>
                        </a:gs>
                        <a:gs pos="4087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68155409"/>
                  </a:ext>
                </a:extLst>
              </a:tr>
              <a:tr h="690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% 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году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году</a:t>
                      </a:r>
                    </a:p>
                  </a:txBody>
                  <a:tcPr marL="9525" marR="9525" marT="9525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48177129"/>
                  </a:ext>
                </a:extLst>
              </a:tr>
              <a:tr h="1562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605351"/>
                  </a:ext>
                </a:extLst>
              </a:tr>
              <a:tr h="383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02 - Муниципальная программа "Культура"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292 686,380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539, 29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404 875,530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435 254,150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107,50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446 316,070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460 036,240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103,07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5737326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03 - Муниципальная программа "Образование"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242 322, 13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1 246 684,830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1 485 182,610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119,13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1 291 248,510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1 300 757,510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5694008"/>
                  </a:ext>
                </a:extLst>
              </a:tr>
              <a:tr h="424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04 - Муниципальная программа "Социальная защита населения"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38 180,899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21 533,000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0513738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05 - Муниципальная программа "Спорт"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575, 91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113 835,911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123 463,630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108 869,000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88075221"/>
                  </a:ext>
                </a:extLst>
              </a:tr>
              <a:tr h="3748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06 - Муниципальная программа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173, 88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28 666,900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10 485,290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102,13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10 695,430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33224629"/>
                  </a:ext>
                </a:extLst>
              </a:tr>
              <a:tr h="38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07 - Муниципальная программа "Экология и окружающая среда"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594, 69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482 953,148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16 092,640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10 486,640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109,54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74594103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08 - Муниципальная программа "Безопасность и обеспечение безопасности жизнедеятельности населения"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187, 38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57 604,561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62 879,000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59 584,000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59 884,000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0951993"/>
                  </a:ext>
                </a:extLst>
              </a:tr>
              <a:tr h="36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09 - Муниципальная программа "Жилище"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910, 90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40 910,900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ru-RU" sz="1200" b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128,900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88,30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61 331,000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171,14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65,74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47721109"/>
                  </a:ext>
                </a:extLst>
              </a:tr>
              <a:tr h="72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685, 04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121 137,593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510,860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293,97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432 906,140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511 875,700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118,24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04606944"/>
                  </a:ext>
                </a:extLst>
              </a:tr>
              <a:tr h="417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11 - Муниципальная программа "Предпринимательство"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1147096"/>
                  </a:ext>
                </a:extLst>
              </a:tr>
              <a:tr h="546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 Муниципальная программа "Управление имуществом и муниципальными финансами"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308, 47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331 252,738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344 919,470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325 592,710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325 392,710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24371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6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158480"/>
              </p:ext>
            </p:extLst>
          </p:nvPr>
        </p:nvGraphicFramePr>
        <p:xfrm>
          <a:off x="-1" y="-1"/>
          <a:ext cx="9906001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1578">
                  <a:extLst>
                    <a:ext uri="{9D8B030D-6E8A-4147-A177-3AD203B41FA5}">
                      <a16:colId xmlns="" xmlns:a16="http://schemas.microsoft.com/office/drawing/2014/main" val="1683787497"/>
                    </a:ext>
                  </a:extLst>
                </a:gridCol>
                <a:gridCol w="897613">
                  <a:extLst>
                    <a:ext uri="{9D8B030D-6E8A-4147-A177-3AD203B41FA5}">
                      <a16:colId xmlns="" xmlns:a16="http://schemas.microsoft.com/office/drawing/2014/main" val="2894959744"/>
                    </a:ext>
                  </a:extLst>
                </a:gridCol>
                <a:gridCol w="863537">
                  <a:extLst>
                    <a:ext uri="{9D8B030D-6E8A-4147-A177-3AD203B41FA5}">
                      <a16:colId xmlns="" xmlns:a16="http://schemas.microsoft.com/office/drawing/2014/main" val="8725671"/>
                    </a:ext>
                  </a:extLst>
                </a:gridCol>
                <a:gridCol w="863537">
                  <a:extLst>
                    <a:ext uri="{9D8B030D-6E8A-4147-A177-3AD203B41FA5}">
                      <a16:colId xmlns="" xmlns:a16="http://schemas.microsoft.com/office/drawing/2014/main" val="1737778028"/>
                    </a:ext>
                  </a:extLst>
                </a:gridCol>
                <a:gridCol w="937554">
                  <a:extLst>
                    <a:ext uri="{9D8B030D-6E8A-4147-A177-3AD203B41FA5}">
                      <a16:colId xmlns="" xmlns:a16="http://schemas.microsoft.com/office/drawing/2014/main" val="3647051922"/>
                    </a:ext>
                  </a:extLst>
                </a:gridCol>
                <a:gridCol w="530458">
                  <a:extLst>
                    <a:ext uri="{9D8B030D-6E8A-4147-A177-3AD203B41FA5}">
                      <a16:colId xmlns="" xmlns:a16="http://schemas.microsoft.com/office/drawing/2014/main" val="3597063409"/>
                    </a:ext>
                  </a:extLst>
                </a:gridCol>
                <a:gridCol w="937554">
                  <a:extLst>
                    <a:ext uri="{9D8B030D-6E8A-4147-A177-3AD203B41FA5}">
                      <a16:colId xmlns="" xmlns:a16="http://schemas.microsoft.com/office/drawing/2014/main" val="1625253333"/>
                    </a:ext>
                  </a:extLst>
                </a:gridCol>
                <a:gridCol w="592139">
                  <a:extLst>
                    <a:ext uri="{9D8B030D-6E8A-4147-A177-3AD203B41FA5}">
                      <a16:colId xmlns="" xmlns:a16="http://schemas.microsoft.com/office/drawing/2014/main" val="1884573845"/>
                    </a:ext>
                  </a:extLst>
                </a:gridCol>
                <a:gridCol w="949891">
                  <a:extLst>
                    <a:ext uri="{9D8B030D-6E8A-4147-A177-3AD203B41FA5}">
                      <a16:colId xmlns="" xmlns:a16="http://schemas.microsoft.com/office/drawing/2014/main" val="1113220174"/>
                    </a:ext>
                  </a:extLst>
                </a:gridCol>
                <a:gridCol w="592140">
                  <a:extLst>
                    <a:ext uri="{9D8B030D-6E8A-4147-A177-3AD203B41FA5}">
                      <a16:colId xmlns="" xmlns:a16="http://schemas.microsoft.com/office/drawing/2014/main" val="3134955637"/>
                    </a:ext>
                  </a:extLst>
                </a:gridCol>
              </a:tblGrid>
              <a:tr h="9546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13 - 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473, 76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41 406,337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69 905,420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168,83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36 174,920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100,53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35 374,920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08957260"/>
                  </a:ext>
                </a:extLst>
              </a:tr>
              <a:tr h="575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14 - Муниципальная программа "Развитие и функционирование дорожно-транспортного комплекса"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789, 64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735 091,809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573 375,510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310 827,000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60,04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319 234,000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355908"/>
                  </a:ext>
                </a:extLst>
              </a:tr>
              <a:tr h="528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15 - Муниципальная программа "Цифровое муниципальное образование"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124, 80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53 211,614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48 454,000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45 332,000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45 252,000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99,82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57631299"/>
                  </a:ext>
                </a:extLst>
              </a:tr>
              <a:tr h="528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Муниципальная программа "Архитектура и градостроительство"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651, 84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14 770,042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11 300,000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76,51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142,48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13 100,000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81,37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5874987"/>
                  </a:ext>
                </a:extLst>
              </a:tr>
              <a:tr h="575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17 - Муниципальная программа "Формирование современной комфортной городской среды"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506 360,432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563 907,640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111,36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423 575,220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723 065,220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170,71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67062322"/>
                  </a:ext>
                </a:extLst>
              </a:tr>
              <a:tr h="575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19 - Муниципальная программа "Переселение граждан из аварийного жилищного фонда"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180,043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270 538,75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228 331,276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709 349,780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310,667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121 369,867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542 586,522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10000">
                          <a:srgbClr val="FFFFEB"/>
                        </a:gs>
                        <a:gs pos="5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4096459"/>
                  </a:ext>
                </a:extLst>
              </a:tr>
              <a:tr h="764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9000">
                          <a:srgbClr val="FFFFEB"/>
                        </a:gs>
                        <a:gs pos="5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3 601 905,254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6000">
                          <a:srgbClr val="FFFFEB"/>
                        </a:gs>
                        <a:gs pos="2000">
                          <a:schemeClr val="tx1"/>
                        </a:gs>
                        <a:gs pos="4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491 114,83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4 429 810,828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5 123 011,360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115,65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3 725 588,367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4 533 330,592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121,68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>
                    <a:gradFill>
                      <a:gsLst>
                        <a:gs pos="9000">
                          <a:srgbClr val="FFFFEB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70941093"/>
                  </a:ext>
                </a:extLst>
              </a:tr>
              <a:tr h="575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95 - Руководство и управление в сфере установленных функций органов местного самоуправления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6 231,517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7 016,00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132,79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9 162,800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55088649"/>
                  </a:ext>
                </a:extLst>
              </a:tr>
              <a:tr h="456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99 - Непрограммные расходы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64 512,17</a:t>
                      </a:r>
                      <a:endParaRPr lang="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51 252,172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33 489,910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65,34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21 929,452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67,48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9,12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31199542"/>
                  </a:ext>
                </a:extLst>
              </a:tr>
              <a:tr h="3857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непрограммных расходов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14 554,212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71 528,17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58 152,172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42 652,710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73,35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31 092,252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74,63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11 162,800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35,90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97055576"/>
                  </a:ext>
                </a:extLst>
              </a:tr>
              <a:tr h="3588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0897522"/>
                  </a:ext>
                </a:extLst>
              </a:tr>
              <a:tr h="5787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3 616 459,466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5 165 664,080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115,05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826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680,619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93,99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493,392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120,97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03" marR="6303" marT="6303" marB="0" anchor="ctr">
                    <a:gradFill>
                      <a:gsLst>
                        <a:gs pos="3000">
                          <a:srgbClr val="FFFFEB"/>
                        </a:gs>
                        <a:gs pos="51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23081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7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51805"/>
              </p:ext>
            </p:extLst>
          </p:nvPr>
        </p:nvGraphicFramePr>
        <p:xfrm>
          <a:off x="1" y="927101"/>
          <a:ext cx="9905997" cy="6048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8217">
                  <a:extLst>
                    <a:ext uri="{9D8B030D-6E8A-4147-A177-3AD203B41FA5}">
                      <a16:colId xmlns="" xmlns:a16="http://schemas.microsoft.com/office/drawing/2014/main" val="4294288362"/>
                    </a:ext>
                  </a:extLst>
                </a:gridCol>
                <a:gridCol w="1015154">
                  <a:extLst>
                    <a:ext uri="{9D8B030D-6E8A-4147-A177-3AD203B41FA5}">
                      <a16:colId xmlns="" xmlns:a16="http://schemas.microsoft.com/office/drawing/2014/main" val="1828055134"/>
                    </a:ext>
                  </a:extLst>
                </a:gridCol>
                <a:gridCol w="1059255">
                  <a:extLst>
                    <a:ext uri="{9D8B030D-6E8A-4147-A177-3AD203B41FA5}">
                      <a16:colId xmlns="" xmlns:a16="http://schemas.microsoft.com/office/drawing/2014/main" val="900955546"/>
                    </a:ext>
                  </a:extLst>
                </a:gridCol>
                <a:gridCol w="1098487">
                  <a:extLst>
                    <a:ext uri="{9D8B030D-6E8A-4147-A177-3AD203B41FA5}">
                      <a16:colId xmlns="" xmlns:a16="http://schemas.microsoft.com/office/drawing/2014/main" val="2224229186"/>
                    </a:ext>
                  </a:extLst>
                </a:gridCol>
                <a:gridCol w="1186758">
                  <a:extLst>
                    <a:ext uri="{9D8B030D-6E8A-4147-A177-3AD203B41FA5}">
                      <a16:colId xmlns="" xmlns:a16="http://schemas.microsoft.com/office/drawing/2014/main" val="2082035626"/>
                    </a:ext>
                  </a:extLst>
                </a:gridCol>
                <a:gridCol w="1020528">
                  <a:extLst>
                    <a:ext uri="{9D8B030D-6E8A-4147-A177-3AD203B41FA5}">
                      <a16:colId xmlns="" xmlns:a16="http://schemas.microsoft.com/office/drawing/2014/main" val="2706925000"/>
                    </a:ext>
                  </a:extLst>
                </a:gridCol>
                <a:gridCol w="1117598">
                  <a:extLst>
                    <a:ext uri="{9D8B030D-6E8A-4147-A177-3AD203B41FA5}">
                      <a16:colId xmlns="" xmlns:a16="http://schemas.microsoft.com/office/drawing/2014/main" val="633328007"/>
                    </a:ext>
                  </a:extLst>
                </a:gridCol>
              </a:tblGrid>
              <a:tr h="28038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2022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 2023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8180">
                          <a:srgbClr val="FFFFEB"/>
                        </a:gs>
                        <a:gs pos="14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8295903"/>
                  </a:ext>
                </a:extLst>
              </a:tr>
              <a:tr h="537480"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1000">
                          <a:srgbClr val="FFFFEB"/>
                        </a:gs>
                        <a:gs pos="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0000">
                          <a:srgbClr val="FFFFEB"/>
                        </a:gs>
                        <a:gs pos="4000">
                          <a:schemeClr val="tx1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1000">
                          <a:srgbClr val="FFFFEB"/>
                        </a:gs>
                        <a:gs pos="7000">
                          <a:schemeClr val="tx1"/>
                        </a:gs>
                        <a:gs pos="8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02974846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321 087,77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389 467,00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386 600,00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50" b="0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382 793,97</a:t>
                      </a:r>
                    </a:p>
                    <a:p>
                      <a:pPr algn="ctr" fontAlgn="ctr"/>
                      <a:endParaRPr lang="ru-RU" sz="12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916,41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369 738,410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15487755"/>
                  </a:ext>
                </a:extLst>
              </a:tr>
              <a:tr h="295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3 227,91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3 578,480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664,02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3 664,020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42233494"/>
                  </a:ext>
                </a:extLst>
              </a:tr>
              <a:tr h="4640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6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24 524,84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34 720,00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34 259,00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33 514,000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29 550,000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658249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>
                    <a:gradFill>
                      <a:gsLst>
                        <a:gs pos="35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421 377,88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771 098,00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770 949,00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611 717,76</a:t>
                      </a:r>
                      <a:endParaRPr lang="ru-RU" sz="12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770,71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350 287,850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61736781"/>
                  </a:ext>
                </a:extLst>
              </a:tr>
              <a:tr h="3589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696 355,25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969 529,00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1 972 390,79</a:t>
                      </a:r>
                      <a:endParaRPr lang="ru-RU" sz="12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1 045 656,259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1 822 903,022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26808714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>
                    <a:gradFill>
                      <a:gsLst>
                        <a:gs pos="48000">
                          <a:srgbClr val="FFFFEB"/>
                        </a:gs>
                        <a:gs pos="10000">
                          <a:schemeClr val="tx1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322 887,65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490 077,00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480 463,00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29 295,66</a:t>
                      </a:r>
                      <a:endParaRPr lang="ru-RU" sz="12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7000">
                          <a:srgbClr val="FFFFEB"/>
                        </a:gs>
                        <a:gs pos="10000">
                          <a:schemeClr val="tx1"/>
                        </a:gs>
                        <a:gs pos="6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486,64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11 486,640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91680602"/>
                  </a:ext>
                </a:extLst>
              </a:tr>
              <a:tr h="29964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Образование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1 300 090,40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3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1 355 684,00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2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609 145,15</a:t>
                      </a:r>
                      <a:endParaRPr lang="ru-RU" sz="12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39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1 440 689,510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3540083"/>
                  </a:ext>
                </a:extLst>
              </a:tr>
              <a:tr h="2803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283 917,53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305 011,00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18248">
                          <a:schemeClr val="tx1"/>
                        </a:gs>
                        <a:gs pos="43000">
                          <a:srgbClr val="FFFFEB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303 700,00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323 188,07</a:t>
                      </a:r>
                      <a:endParaRPr lang="ru-RU" sz="12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1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333 252,240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6443513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75 964,18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67 789,00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12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393,90</a:t>
                      </a:r>
                      <a:endParaRPr lang="ru-RU" sz="12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64 383,700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16085679"/>
                  </a:ext>
                </a:extLst>
              </a:tr>
              <a:tr h="31296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152 283,07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113 576,00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112 440,00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123 463,64</a:t>
                      </a:r>
                      <a:endParaRPr lang="ru-RU" sz="12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108 938,000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98503468"/>
                  </a:ext>
                </a:extLst>
              </a:tr>
              <a:tr h="29207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14 742,99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19 999,00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19 950,00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15 882,66</a:t>
                      </a:r>
                      <a:endParaRPr lang="ru-RU" sz="12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32912443"/>
                  </a:ext>
                </a:extLst>
              </a:tr>
              <a:tr h="41472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73060231"/>
                  </a:ext>
                </a:extLst>
              </a:tr>
              <a:tr h="26817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5 165 664,08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3 756 680,619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4 544 493,392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49944344"/>
                  </a:ext>
                </a:extLst>
              </a:tr>
              <a:tr h="34725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6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9000">
                          <a:srgbClr val="FFFFEB"/>
                        </a:gs>
                        <a:gs pos="10000">
                          <a:schemeClr val="tx1"/>
                        </a:gs>
                        <a:gs pos="7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1157293"/>
                  </a:ext>
                </a:extLst>
              </a:tr>
              <a:tr h="3594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Итого расходов</a:t>
                      </a:r>
                    </a:p>
                  </a:txBody>
                  <a:tcPr>
                    <a:gradFill>
                      <a:gsLst>
                        <a:gs pos="41588">
                          <a:srgbClr val="FFFFF3"/>
                        </a:gs>
                        <a:gs pos="16058">
                          <a:schemeClr val="tx1"/>
                        </a:gs>
                        <a:gs pos="49000">
                          <a:srgbClr val="FFFFEB"/>
                        </a:gs>
                        <a:gs pos="7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5000">
                          <a:srgbClr val="FFFFEB"/>
                        </a:gs>
                        <a:gs pos="10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4 520 643,00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36000">
                          <a:srgbClr val="FFFFEB"/>
                        </a:gs>
                        <a:gs pos="10000">
                          <a:schemeClr val="tx1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4 487 963,00</a:t>
                      </a:r>
                    </a:p>
                  </a:txBody>
                  <a:tcPr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tx1"/>
                        </a:gs>
                        <a:gs pos="86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5 165 664,08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4000">
                          <a:srgbClr val="FFFFEB"/>
                        </a:gs>
                        <a:gs pos="10000">
                          <a:schemeClr val="tx1"/>
                        </a:gs>
                        <a:gs pos="7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3 826 680,519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tx1"/>
                        </a:gs>
                        <a:gs pos="79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4 694 493,392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50000">
                          <a:srgbClr val="FFFFEB"/>
                        </a:gs>
                        <a:gs pos="10000">
                          <a:schemeClr val="tx1"/>
                        </a:gs>
                        <a:gs pos="8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6705646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Информация о расходах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бюджета 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в разрезе внутриведомственной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 smtClean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2022-2026  годах в динамике</a:t>
            </a:r>
            <a:endParaRPr lang="ru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 smtClean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 smtClean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бюджета в разрезе внутриведомственной структуры расходов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Талдомского городского </a:t>
            </a:r>
            <a:r>
              <a:rPr lang="ru" sz="2400" b="1" dirty="0" smtClean="0">
                <a:solidFill>
                  <a:schemeClr val="bg1"/>
                </a:solidFill>
                <a:latin typeface="Times New Roman"/>
              </a:rPr>
              <a:t>округа на 2024 </a:t>
            </a:r>
            <a:r>
              <a:rPr lang="ru" sz="2400" b="1" dirty="0">
                <a:solidFill>
                  <a:schemeClr val="bg1"/>
                </a:solidFill>
                <a:latin typeface="Times New Roman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9479487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Дефицит бюджета Талдомского городского округа Московской области</a:t>
            </a:r>
            <a:endParaRPr lang="ru" sz="2400" b="1" i="1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525835"/>
              </p:ext>
            </p:extLst>
          </p:nvPr>
        </p:nvGraphicFramePr>
        <p:xfrm>
          <a:off x="0" y="3124201"/>
          <a:ext cx="99060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=""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=""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=""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="" xmlns:a16="http://schemas.microsoft.com/office/drawing/2014/main" val="854859058"/>
                    </a:ext>
                  </a:extLst>
                </a:gridCol>
              </a:tblGrid>
              <a:tr h="188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80875063"/>
                  </a:ext>
                </a:extLst>
              </a:tr>
              <a:tr h="18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2862557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-355 774,60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6583797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18,38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0,69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28600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9500748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355 774,59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10354971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57039083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кредитов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2501369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7569938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8198144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-5 000,00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02531785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345 774,59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19 670,069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14 810,612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3064060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прочих остатков денежных средств бюджетов городских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- 4 819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889,48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-3 812 010,550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-4 684 682,780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4629228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5 165 664,08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3 831 680,619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4 699 493,392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– 355 774,59 тыс. руб.----------------------------------------------------------     18,38 %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к общей сумме доходов без учета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– 14 670,069 тыс. руб. ------------------------------------------------------------ 0,69%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безвозмездных поступлений</a:t>
            </a:r>
            <a:b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9 810,612 тыс. руб.   ------------------------------------------------------------  0,41%</a:t>
            </a:r>
            <a:b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сумме доходов без учета</a:t>
            </a:r>
            <a:b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безвозмездных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93046"/>
              </p:ext>
            </p:extLst>
          </p:nvPr>
        </p:nvGraphicFramePr>
        <p:xfrm>
          <a:off x="1510" y="652260"/>
          <a:ext cx="9904490" cy="843280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=""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="" xmlns:a16="http://schemas.microsoft.com/office/drawing/2014/main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=""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=""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=""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=""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5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 </a:t>
                      </a:r>
                      <a:r>
                        <a:rPr lang="ru" sz="1050" b="1" dirty="0">
                          <a:latin typeface="Times New Roman"/>
                        </a:rPr>
                        <a:t>в </a:t>
                      </a:r>
                      <a:r>
                        <a:rPr lang="ru" sz="1050" b="1" dirty="0" smtClean="0">
                          <a:latin typeface="Times New Roman"/>
                        </a:rPr>
                        <a:t>2022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5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в 2023 </a:t>
                      </a:r>
                      <a:r>
                        <a:rPr lang="ru" sz="1050" b="1" baseline="0" dirty="0" smtClean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2024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2025 год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954609"/>
              </p:ext>
            </p:extLst>
          </p:nvPr>
        </p:nvGraphicFramePr>
        <p:xfrm>
          <a:off x="0" y="1485899"/>
          <a:ext cx="9906000" cy="5372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=""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=""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="" xmlns:a16="http://schemas.microsoft.com/office/drawing/2014/main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="" xmlns:a16="http://schemas.microsoft.com/office/drawing/2014/main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=""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=""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=""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=""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«Здравоохранение»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15530909"/>
                  </a:ext>
                </a:extLst>
              </a:tr>
              <a:tr h="11389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1679">
                          <a:schemeClr val="bg1"/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взрослого населения, прошедшего диспансеризацию, от общего числа взрослого населения</a:t>
                      </a:r>
                      <a:b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45705802"/>
                  </a:ext>
                </a:extLst>
              </a:tr>
              <a:tr h="10737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6788">
                          <a:schemeClr val="bg1"/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застрахованного населения трудоспособного возраста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41927413"/>
                  </a:ext>
                </a:extLst>
              </a:tr>
              <a:tr h="9857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прикрепленного населения к медицинским организациям на территории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20839269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Жилье – медикам, нуждающихся 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97020024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Диспансеризация определенных групп взрослого населения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7920962"/>
                  </a:ext>
                </a:extLst>
              </a:tr>
              <a:tr h="530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Жилье -медикам, нуждающихся </a:t>
                      </a:r>
                      <a:endParaRPr lang="ru-RU" sz="14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3481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 Планируемые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46650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=""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="" xmlns:a16="http://schemas.microsoft.com/office/drawing/2014/main" val="1262593645"/>
                    </a:ext>
                  </a:extLst>
                </a:gridCol>
                <a:gridCol w="821933">
                  <a:extLst>
                    <a:ext uri="{9D8B030D-6E8A-4147-A177-3AD203B41FA5}">
                      <a16:colId xmlns="" xmlns:a16="http://schemas.microsoft.com/office/drawing/2014/main" val="2662222343"/>
                    </a:ext>
                  </a:extLst>
                </a:gridCol>
                <a:gridCol w="728295">
                  <a:extLst>
                    <a:ext uri="{9D8B030D-6E8A-4147-A177-3AD203B41FA5}">
                      <a16:colId xmlns=""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=""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=""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=""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=""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132541"/>
              </p:ext>
            </p:extLst>
          </p:nvPr>
        </p:nvGraphicFramePr>
        <p:xfrm>
          <a:off x="0" y="1452719"/>
          <a:ext cx="9906000" cy="540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="" xmlns:a16="http://schemas.microsoft.com/office/drawing/2014/main" val="4136049805"/>
                    </a:ext>
                  </a:extLst>
                </a:gridCol>
                <a:gridCol w="4818479">
                  <a:extLst>
                    <a:ext uri="{9D8B030D-6E8A-4147-A177-3AD203B41FA5}">
                      <a16:colId xmlns="" xmlns:a16="http://schemas.microsoft.com/office/drawing/2014/main" val="1096566390"/>
                    </a:ext>
                  </a:extLst>
                </a:gridCol>
                <a:gridCol w="716476">
                  <a:extLst>
                    <a:ext uri="{9D8B030D-6E8A-4147-A177-3AD203B41FA5}">
                      <a16:colId xmlns="" xmlns:a16="http://schemas.microsoft.com/office/drawing/2014/main" val="3037689996"/>
                    </a:ext>
                  </a:extLst>
                </a:gridCol>
                <a:gridCol w="745715">
                  <a:extLst>
                    <a:ext uri="{9D8B030D-6E8A-4147-A177-3AD203B41FA5}">
                      <a16:colId xmlns="" xmlns:a16="http://schemas.microsoft.com/office/drawing/2014/main" val="150149061"/>
                    </a:ext>
                  </a:extLst>
                </a:gridCol>
                <a:gridCol w="1003095">
                  <a:extLst>
                    <a:ext uri="{9D8B030D-6E8A-4147-A177-3AD203B41FA5}">
                      <a16:colId xmlns="" xmlns:a16="http://schemas.microsoft.com/office/drawing/2014/main" val="2773078587"/>
                    </a:ext>
                  </a:extLst>
                </a:gridCol>
                <a:gridCol w="738126">
                  <a:extLst>
                    <a:ext uri="{9D8B030D-6E8A-4147-A177-3AD203B41FA5}">
                      <a16:colId xmlns="" xmlns:a16="http://schemas.microsoft.com/office/drawing/2014/main" val="2299592252"/>
                    </a:ext>
                  </a:extLst>
                </a:gridCol>
                <a:gridCol w="757052">
                  <a:extLst>
                    <a:ext uri="{9D8B030D-6E8A-4147-A177-3AD203B41FA5}">
                      <a16:colId xmlns="" xmlns:a16="http://schemas.microsoft.com/office/drawing/2014/main" val="2703752033"/>
                    </a:ext>
                  </a:extLst>
                </a:gridCol>
                <a:gridCol w="746810">
                  <a:extLst>
                    <a:ext uri="{9D8B030D-6E8A-4147-A177-3AD203B41FA5}">
                      <a16:colId xmlns="" xmlns:a16="http://schemas.microsoft.com/office/drawing/2014/main" val="1756965037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7059491"/>
                  </a:ext>
                </a:extLst>
              </a:tr>
              <a:tr h="251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в электронный вид 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3333874"/>
                  </a:ext>
                </a:extLst>
              </a:tr>
              <a:tr h="2727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 посещений музеев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80182238"/>
                  </a:ext>
                </a:extLst>
              </a:tr>
              <a:tr h="6388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5520320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6766281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99098277"/>
                  </a:ext>
                </a:extLst>
              </a:tr>
              <a:tr h="379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числа посещений культурных мероприятий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820,816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6555630"/>
                  </a:ext>
                </a:extLst>
              </a:tr>
              <a:tr h="3818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посещений культурных мероприятий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849,679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694,89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60435634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50605849"/>
                  </a:ext>
                </a:extLst>
              </a:tr>
              <a:tr h="10474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2010 (на поддержку отрасли культуры в части государственной поддержки лучших работников сельских учреждений культуры)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отношению к базовому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4553196"/>
                  </a:ext>
                </a:extLst>
              </a:tr>
              <a:tr h="4348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праздничных и культурно-массовых мероприятий,  в том числе  творческих фестивалей и конкурсов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5314265"/>
                  </a:ext>
                </a:extLst>
              </a:tr>
              <a:tr h="37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40240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 smtClean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 smtClean="0">
                <a:latin typeface="Times New Roman"/>
              </a:rPr>
              <a:t>Бюджет</a:t>
            </a:r>
            <a:r>
              <a:rPr lang="ru" i="1" dirty="0" smtClean="0">
                <a:latin typeface="Times New Roman"/>
              </a:rPr>
              <a:t>  - форма </a:t>
            </a:r>
            <a:r>
              <a:rPr lang="ru" i="1" dirty="0">
                <a:latin typeface="Times New Roman"/>
              </a:rPr>
              <a:t>образования и расходования </a:t>
            </a:r>
            <a:r>
              <a:rPr lang="ru" i="1" dirty="0" smtClean="0">
                <a:latin typeface="Times New Roman"/>
              </a:rPr>
              <a:t>денежных </a:t>
            </a:r>
            <a:r>
              <a:rPr lang="ru" i="1" dirty="0">
                <a:latin typeface="Times New Roman"/>
              </a:rPr>
              <a:t>средств, предназначенных для финансового обеспечения задач и функций государства и местного </a:t>
            </a:r>
            <a:r>
              <a:rPr lang="ru" i="1" dirty="0" smtClean="0">
                <a:latin typeface="Times New Roman"/>
              </a:rPr>
              <a:t>самоуправления</a:t>
            </a:r>
            <a:endParaRPr lang="ru" i="1" dirty="0">
              <a:latin typeface="Times New Roman"/>
            </a:endParaRPr>
          </a:p>
          <a:p>
            <a:pPr marL="136652" indent="0">
              <a:lnSpc>
                <a:spcPts val="1632"/>
              </a:lnSpc>
            </a:pPr>
            <a:r>
              <a:rPr lang="ru" b="1" i="1" dirty="0" smtClean="0">
                <a:latin typeface="Times New Roman"/>
              </a:rPr>
              <a:t>Доходы </a:t>
            </a:r>
            <a:r>
              <a:rPr lang="ru" b="1" i="1" dirty="0">
                <a:latin typeface="Times New Roman"/>
              </a:rPr>
              <a:t>бюджета </a:t>
            </a:r>
            <a:r>
              <a:rPr lang="ru" b="1" i="1" dirty="0" smtClean="0">
                <a:latin typeface="Times New Roman"/>
              </a:rPr>
              <a:t>- </a:t>
            </a:r>
            <a:r>
              <a:rPr lang="ru" i="1" dirty="0" smtClean="0">
                <a:latin typeface="Times New Roman"/>
              </a:rPr>
              <a:t>поступающие </a:t>
            </a:r>
            <a:r>
              <a:rPr lang="ru" i="1" dirty="0">
                <a:latin typeface="Times New Roman"/>
              </a:rPr>
              <a:t>в бюджет денежные средства, за исключением средств, являющихся источниками финансирования </a:t>
            </a:r>
            <a:r>
              <a:rPr lang="ru" i="1" dirty="0" smtClean="0">
                <a:latin typeface="Times New Roman"/>
              </a:rPr>
              <a:t>дефицита бюджета</a:t>
            </a:r>
            <a:endParaRPr lang="ru" i="1" dirty="0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 smtClean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Расходы бюджета - </a:t>
            </a:r>
            <a:r>
              <a:rPr lang="ru" i="1" dirty="0" smtClean="0">
                <a:latin typeface="Times New Roman"/>
              </a:rPr>
              <a:t>выплачиваемые </a:t>
            </a:r>
            <a:r>
              <a:rPr lang="ru" i="1" dirty="0">
                <a:latin typeface="Times New Roman"/>
              </a:rPr>
              <a:t>из бюджета денежные средства, за исключением средств, являющихся источниками финансирования дефицита </a:t>
            </a:r>
            <a:r>
              <a:rPr lang="ru" i="1" dirty="0" smtClean="0">
                <a:latin typeface="Times New Roman"/>
              </a:rPr>
              <a:t>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b="1" i="1" dirty="0" smtClean="0">
                <a:latin typeface="Times New Roman"/>
              </a:rPr>
              <a:t> Дефицит бюджета - </a:t>
            </a:r>
            <a:r>
              <a:rPr lang="ru" i="1" dirty="0" smtClean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 smtClean="0">
                <a:latin typeface="Times New Roman"/>
              </a:rPr>
              <a:t>  Профицит бюджета - </a:t>
            </a:r>
            <a:r>
              <a:rPr lang="ru" i="1" dirty="0" smtClean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 smtClean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830997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955801"/>
            <a:ext cx="1371600" cy="113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3111500"/>
            <a:ext cx="22733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585006"/>
            <a:ext cx="775970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1" y="4635500"/>
            <a:ext cx="1841500" cy="13462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ex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169596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=""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=""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=""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=""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=""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=""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=""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=""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50309"/>
              </p:ext>
            </p:extLst>
          </p:nvPr>
        </p:nvGraphicFramePr>
        <p:xfrm>
          <a:off x="0" y="1500026"/>
          <a:ext cx="9906000" cy="5380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3">
                  <a:extLst>
                    <a:ext uri="{9D8B030D-6E8A-4147-A177-3AD203B41FA5}">
                      <a16:colId xmlns="" xmlns:a16="http://schemas.microsoft.com/office/drawing/2014/main" val="4136049805"/>
                    </a:ext>
                  </a:extLst>
                </a:gridCol>
                <a:gridCol w="4888565">
                  <a:extLst>
                    <a:ext uri="{9D8B030D-6E8A-4147-A177-3AD203B41FA5}">
                      <a16:colId xmlns="" xmlns:a16="http://schemas.microsoft.com/office/drawing/2014/main" val="1096566390"/>
                    </a:ext>
                  </a:extLst>
                </a:gridCol>
                <a:gridCol w="621503">
                  <a:extLst>
                    <a:ext uri="{9D8B030D-6E8A-4147-A177-3AD203B41FA5}">
                      <a16:colId xmlns="" xmlns:a16="http://schemas.microsoft.com/office/drawing/2014/main" val="3037689996"/>
                    </a:ext>
                  </a:extLst>
                </a:gridCol>
                <a:gridCol w="750386">
                  <a:extLst>
                    <a:ext uri="{9D8B030D-6E8A-4147-A177-3AD203B41FA5}">
                      <a16:colId xmlns="" xmlns:a16="http://schemas.microsoft.com/office/drawing/2014/main" val="150149061"/>
                    </a:ext>
                  </a:extLst>
                </a:gridCol>
                <a:gridCol w="1009376">
                  <a:extLst>
                    <a:ext uri="{9D8B030D-6E8A-4147-A177-3AD203B41FA5}">
                      <a16:colId xmlns="" xmlns:a16="http://schemas.microsoft.com/office/drawing/2014/main" val="2773078587"/>
                    </a:ext>
                  </a:extLst>
                </a:gridCol>
                <a:gridCol w="742747">
                  <a:extLst>
                    <a:ext uri="{9D8B030D-6E8A-4147-A177-3AD203B41FA5}">
                      <a16:colId xmlns="" xmlns:a16="http://schemas.microsoft.com/office/drawing/2014/main" val="2299592252"/>
                    </a:ext>
                  </a:extLst>
                </a:gridCol>
                <a:gridCol w="761794">
                  <a:extLst>
                    <a:ext uri="{9D8B030D-6E8A-4147-A177-3AD203B41FA5}">
                      <a16:colId xmlns="" xmlns:a16="http://schemas.microsoft.com/office/drawing/2014/main" val="2703752033"/>
                    </a:ext>
                  </a:extLst>
                </a:gridCol>
                <a:gridCol w="751486">
                  <a:extLst>
                    <a:ext uri="{9D8B030D-6E8A-4147-A177-3AD203B41FA5}">
                      <a16:colId xmlns="" xmlns:a16="http://schemas.microsoft.com/office/drawing/2014/main" val="1756965037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7059491"/>
                  </a:ext>
                </a:extLst>
              </a:tr>
              <a:tr h="214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3333874"/>
                  </a:ext>
                </a:extLst>
              </a:tr>
              <a:tr h="371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80182238"/>
                  </a:ext>
                </a:extLst>
              </a:tr>
              <a:tr h="3609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5520320"/>
                  </a:ext>
                </a:extLst>
              </a:tr>
              <a:tr h="5649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6766281"/>
                  </a:ext>
                </a:extLst>
              </a:tr>
              <a:tr h="5487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99098277"/>
                  </a:ext>
                </a:extLst>
              </a:tr>
              <a:tr h="5143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6555630"/>
                  </a:ext>
                </a:extLst>
              </a:tr>
              <a:tr h="7507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81766225"/>
                  </a:ext>
                </a:extLst>
              </a:tr>
              <a:tr h="10190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79300546"/>
                  </a:ext>
                </a:extLst>
              </a:tr>
              <a:tr h="37665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числа посетителей парков культуры и отдыха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36530765"/>
                  </a:ext>
                </a:extLst>
              </a:tr>
              <a:tr h="346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пляжей, в отношении которых реализованы мероприятия по обустройству с использованием средств субсидии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27449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</a:t>
            </a:r>
            <a:r>
              <a:rPr lang="ru" sz="2300" b="1" i="1" dirty="0" smtClean="0">
                <a:latin typeface="Times New Roman"/>
              </a:rPr>
              <a:t>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96990"/>
              </p:ext>
            </p:extLst>
          </p:nvPr>
        </p:nvGraphicFramePr>
        <p:xfrm>
          <a:off x="-1" y="651849"/>
          <a:ext cx="9906000" cy="838166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=""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="" xmlns:a16="http://schemas.microsoft.com/office/drawing/2014/main" val="1262593645"/>
                    </a:ext>
                  </a:extLst>
                </a:gridCol>
                <a:gridCol w="610531">
                  <a:extLst>
                    <a:ext uri="{9D8B030D-6E8A-4147-A177-3AD203B41FA5}">
                      <a16:colId xmlns="" xmlns:a16="http://schemas.microsoft.com/office/drawing/2014/main" val="2662222343"/>
                    </a:ext>
                  </a:extLst>
                </a:gridCol>
                <a:gridCol w="765254">
                  <a:extLst>
                    <a:ext uri="{9D8B030D-6E8A-4147-A177-3AD203B41FA5}">
                      <a16:colId xmlns="" xmlns:a16="http://schemas.microsoft.com/office/drawing/2014/main" val="63647700"/>
                    </a:ext>
                  </a:extLst>
                </a:gridCol>
                <a:gridCol w="998113">
                  <a:extLst>
                    <a:ext uri="{9D8B030D-6E8A-4147-A177-3AD203B41FA5}">
                      <a16:colId xmlns=""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=""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=""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=""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762234"/>
              </p:ext>
            </p:extLst>
          </p:nvPr>
        </p:nvGraphicFramePr>
        <p:xfrm>
          <a:off x="0" y="1466664"/>
          <a:ext cx="9906000" cy="5450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="" xmlns:a16="http://schemas.microsoft.com/office/drawing/2014/main" val="4136049805"/>
                    </a:ext>
                  </a:extLst>
                </a:gridCol>
                <a:gridCol w="4834708">
                  <a:extLst>
                    <a:ext uri="{9D8B030D-6E8A-4147-A177-3AD203B41FA5}">
                      <a16:colId xmlns="" xmlns:a16="http://schemas.microsoft.com/office/drawing/2014/main" val="1096566390"/>
                    </a:ext>
                  </a:extLst>
                </a:gridCol>
                <a:gridCol w="628721">
                  <a:extLst>
                    <a:ext uri="{9D8B030D-6E8A-4147-A177-3AD203B41FA5}">
                      <a16:colId xmlns="" xmlns:a16="http://schemas.microsoft.com/office/drawing/2014/main" val="3037689996"/>
                    </a:ext>
                  </a:extLst>
                </a:gridCol>
                <a:gridCol w="759100">
                  <a:extLst>
                    <a:ext uri="{9D8B030D-6E8A-4147-A177-3AD203B41FA5}">
                      <a16:colId xmlns="" xmlns:a16="http://schemas.microsoft.com/office/drawing/2014/main" val="150149061"/>
                    </a:ext>
                  </a:extLst>
                </a:gridCol>
                <a:gridCol w="1021099">
                  <a:extLst>
                    <a:ext uri="{9D8B030D-6E8A-4147-A177-3AD203B41FA5}">
                      <a16:colId xmlns="" xmlns:a16="http://schemas.microsoft.com/office/drawing/2014/main" val="2773078587"/>
                    </a:ext>
                  </a:extLst>
                </a:gridCol>
                <a:gridCol w="751374">
                  <a:extLst>
                    <a:ext uri="{9D8B030D-6E8A-4147-A177-3AD203B41FA5}">
                      <a16:colId xmlns="" xmlns:a16="http://schemas.microsoft.com/office/drawing/2014/main" val="2299592252"/>
                    </a:ext>
                  </a:extLst>
                </a:gridCol>
                <a:gridCol w="770640">
                  <a:extLst>
                    <a:ext uri="{9D8B030D-6E8A-4147-A177-3AD203B41FA5}">
                      <a16:colId xmlns="" xmlns:a16="http://schemas.microsoft.com/office/drawing/2014/main" val="2703752033"/>
                    </a:ext>
                  </a:extLst>
                </a:gridCol>
                <a:gridCol w="760214">
                  <a:extLst>
                    <a:ext uri="{9D8B030D-6E8A-4147-A177-3AD203B41FA5}">
                      <a16:colId xmlns="" xmlns:a16="http://schemas.microsoft.com/office/drawing/2014/main" val="1756965037"/>
                    </a:ext>
                  </a:extLst>
                </a:gridCol>
              </a:tblGrid>
              <a:tr h="253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«Культура и туризм»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7059491"/>
                  </a:ext>
                </a:extLst>
              </a:tr>
              <a:tr h="9301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3333874"/>
                  </a:ext>
                </a:extLst>
              </a:tr>
              <a:tr h="11142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80182238"/>
                  </a:ext>
                </a:extLst>
              </a:tr>
              <a:tr h="438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5520320"/>
                  </a:ext>
                </a:extLst>
              </a:tr>
              <a:tr h="560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86766281"/>
                  </a:ext>
                </a:extLst>
              </a:tr>
              <a:tr h="6875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99098277"/>
                  </a:ext>
                </a:extLst>
              </a:tr>
              <a:tr h="3778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301,711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6555630"/>
                  </a:ext>
                </a:extLst>
              </a:tr>
              <a:tr h="10286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8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музейных фондов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8176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30179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3425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48980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431823"/>
              </p:ext>
            </p:extLst>
          </p:nvPr>
        </p:nvGraphicFramePr>
        <p:xfrm>
          <a:off x="0" y="1296863"/>
          <a:ext cx="9916274" cy="571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5095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479974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60288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46906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1029761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741042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829726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683482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6240776"/>
                  </a:ext>
                </a:extLst>
              </a:tr>
              <a:tr h="5506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2861431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до 3-х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7380299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Доступность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78792574"/>
                  </a:ext>
                </a:extLst>
              </a:tr>
              <a:tr h="36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дошкольных 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07736"/>
                  </a:ext>
                </a:extLst>
              </a:tr>
              <a:tr h="9157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80883332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0321864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6161471"/>
                  </a:ext>
                </a:extLst>
              </a:tr>
              <a:tr h="73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организациях, расположенных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сельской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2088827"/>
                  </a:ext>
                </a:extLst>
              </a:tr>
              <a:tr h="6257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выпускников текущего года, набравших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9172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983463"/>
              </p:ext>
            </p:extLst>
          </p:nvPr>
        </p:nvGraphicFramePr>
        <p:xfrm>
          <a:off x="0" y="445363"/>
          <a:ext cx="9906001" cy="843027"/>
        </p:xfrm>
        <a:graphic>
          <a:graphicData uri="http://schemas.openxmlformats.org/drawingml/2006/table">
            <a:tbl>
              <a:tblPr/>
              <a:tblGrid>
                <a:gridCol w="53619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385125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0138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107574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9141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3220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090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55598"/>
              </p:ext>
            </p:extLst>
          </p:nvPr>
        </p:nvGraphicFramePr>
        <p:xfrm>
          <a:off x="0" y="1294550"/>
          <a:ext cx="9905999" cy="5563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4256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418819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69883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57592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1042753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750392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840196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692108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3198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6240776"/>
                  </a:ext>
                </a:extLst>
              </a:tr>
              <a:tr h="7721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2861431"/>
                  </a:ext>
                </a:extLst>
              </a:tr>
              <a:tr h="1193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обучающихся, получающих начальное общее образование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7380299"/>
                  </a:ext>
                </a:extLst>
              </a:tr>
              <a:tr h="5150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отремонтированных общеобразовательных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78792574"/>
                  </a:ext>
                </a:extLst>
              </a:tr>
              <a:tr h="586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07736"/>
                  </a:ext>
                </a:extLst>
              </a:tr>
              <a:tr h="10213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80883332"/>
                  </a:ext>
                </a:extLst>
              </a:tr>
              <a:tr h="1155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детские технопарки «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(нарастающим итогом»)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10321864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smtClean="0">
                <a:latin typeface="Times New Roman"/>
              </a:rPr>
              <a:t>   </a:t>
            </a:r>
            <a:r>
              <a:rPr lang="ru" sz="2300" b="1" i="1" dirty="0" smtClean="0">
                <a:latin typeface="Times New Roman"/>
              </a:rPr>
              <a:t>Планируемые 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890504"/>
              </p:ext>
            </p:extLst>
          </p:nvPr>
        </p:nvGraphicFramePr>
        <p:xfrm>
          <a:off x="0" y="521210"/>
          <a:ext cx="9905999" cy="883572"/>
        </p:xfrm>
        <a:graphic>
          <a:graphicData uri="http://schemas.openxmlformats.org/drawingml/2006/table">
            <a:tbl>
              <a:tblPr/>
              <a:tblGrid>
                <a:gridCol w="41148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756421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4248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9680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62419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476795"/>
              </p:ext>
            </p:extLst>
          </p:nvPr>
        </p:nvGraphicFramePr>
        <p:xfrm>
          <a:off x="-1" y="1397283"/>
          <a:ext cx="9906000" cy="5460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7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767168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844740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44232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758106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806813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747553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726421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3866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2749098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60187370"/>
                  </a:ext>
                </a:extLst>
              </a:tr>
              <a:tr h="7444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12256446"/>
                  </a:ext>
                </a:extLst>
              </a:tr>
              <a:tr h="5785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Отношение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9847992"/>
                  </a:ext>
                </a:extLst>
              </a:tr>
              <a:tr h="5771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детей  в возрасте от 5 до 18 лет, 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09815192"/>
                  </a:ext>
                </a:extLst>
              </a:tr>
              <a:tr h="4811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3515599"/>
                  </a:ext>
                </a:extLst>
              </a:tr>
              <a:tr h="13427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Число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охваченных деятельностью детских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(мобильных технопарков "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954165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прошедших добровольную независимую оценку квалификации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7126004"/>
                  </a:ext>
                </a:extLst>
              </a:tr>
              <a:tr h="3857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образовательных организаций, показывающих высокие результаты деятельности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00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latin typeface="Times New Roman"/>
              </a:rPr>
              <a:t>    </a:t>
            </a:r>
            <a:r>
              <a:rPr lang="ru" sz="2300" b="1" i="1" dirty="0" smtClean="0">
                <a:latin typeface="Times New Roman"/>
              </a:rPr>
              <a:t>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43176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4178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00773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9739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52755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5001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81165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819973"/>
              </p:ext>
            </p:extLst>
          </p:nvPr>
        </p:nvGraphicFramePr>
        <p:xfrm>
          <a:off x="2" y="1417833"/>
          <a:ext cx="9905998" cy="544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238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931596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63029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739740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821932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700355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5351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обновлена материально- техническая база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занятий детей физической культурой и спортом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2749098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60187370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12256446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лет,имеющих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9847992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лет, охваченных дополнительным образованием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09815192"/>
                  </a:ext>
                </a:extLst>
              </a:tr>
              <a:tr h="376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- инвалидов в возрасте от 1,5 года до 7 лет, охваченных </a:t>
                      </a:r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3515599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 в возрасте от 5 до 18 лет,получающих дополнительное образование,в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954165"/>
                  </a:ext>
                </a:extLst>
              </a:tr>
              <a:tr h="566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детей-инвалидов,которым созданы условия для получения качественного начального общего,основного общего,среднего общего образования,в 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7126004"/>
                  </a:ext>
                </a:extLst>
              </a:tr>
              <a:tr h="380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образовательных организаций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показывающих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результаты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8956134"/>
                  </a:ext>
                </a:extLst>
              </a:tr>
              <a:tr h="937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78094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717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5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latin typeface="Times New Roman"/>
              </a:rPr>
              <a:t>    Планируемые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624470"/>
              </p:ext>
            </p:extLst>
          </p:nvPr>
        </p:nvGraphicFramePr>
        <p:xfrm>
          <a:off x="0" y="521210"/>
          <a:ext cx="9905999" cy="898834"/>
        </p:xfrm>
        <a:graphic>
          <a:graphicData uri="http://schemas.openxmlformats.org/drawingml/2006/table">
            <a:tbl>
              <a:tblPr/>
              <a:tblGrid>
                <a:gridCol w="46233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777483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32207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5001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96577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8591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35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42964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465761"/>
              </p:ext>
            </p:extLst>
          </p:nvPr>
        </p:nvGraphicFramePr>
        <p:xfrm>
          <a:off x="0" y="1404573"/>
          <a:ext cx="9906001" cy="5453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133">
                  <a:extLst>
                    <a:ext uri="{9D8B030D-6E8A-4147-A177-3AD203B41FA5}">
                      <a16:colId xmlns="" xmlns:a16="http://schemas.microsoft.com/office/drawing/2014/main" val="686260139"/>
                    </a:ext>
                  </a:extLst>
                </a:gridCol>
                <a:gridCol w="4766687">
                  <a:extLst>
                    <a:ext uri="{9D8B030D-6E8A-4147-A177-3AD203B41FA5}">
                      <a16:colId xmlns="" xmlns:a16="http://schemas.microsoft.com/office/drawing/2014/main" val="844591752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1586471484"/>
                    </a:ext>
                  </a:extLst>
                </a:gridCol>
                <a:gridCol w="821933">
                  <a:extLst>
                    <a:ext uri="{9D8B030D-6E8A-4147-A177-3AD203B41FA5}">
                      <a16:colId xmlns="" xmlns:a16="http://schemas.microsoft.com/office/drawing/2014/main" val="4110518209"/>
                    </a:ext>
                  </a:extLst>
                </a:gridCol>
                <a:gridCol w="770561">
                  <a:extLst>
                    <a:ext uri="{9D8B030D-6E8A-4147-A177-3AD203B41FA5}">
                      <a16:colId xmlns="" xmlns:a16="http://schemas.microsoft.com/office/drawing/2014/main" val="156815405"/>
                    </a:ext>
                  </a:extLst>
                </a:gridCol>
                <a:gridCol w="955497">
                  <a:extLst>
                    <a:ext uri="{9D8B030D-6E8A-4147-A177-3AD203B41FA5}">
                      <a16:colId xmlns="" xmlns:a16="http://schemas.microsoft.com/office/drawing/2014/main" val="678032044"/>
                    </a:ext>
                  </a:extLst>
                </a:gridCol>
                <a:gridCol w="688369">
                  <a:extLst>
                    <a:ext uri="{9D8B030D-6E8A-4147-A177-3AD203B41FA5}">
                      <a16:colId xmlns="" xmlns:a16="http://schemas.microsoft.com/office/drawing/2014/main" val="94675353"/>
                    </a:ext>
                  </a:extLst>
                </a:gridCol>
                <a:gridCol w="720904">
                  <a:extLst>
                    <a:ext uri="{9D8B030D-6E8A-4147-A177-3AD203B41FA5}">
                      <a16:colId xmlns="" xmlns:a16="http://schemas.microsoft.com/office/drawing/2014/main" val="792125888"/>
                    </a:ext>
                  </a:extLst>
                </a:gridCol>
              </a:tblGrid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Доступность дошкольного образования для детей в возрасте от трех до семи лет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52749098"/>
                  </a:ext>
                </a:extLst>
              </a:tr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дошкольных 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60187370"/>
                  </a:ext>
                </a:extLst>
              </a:tr>
              <a:tr h="36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отремонтированных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12256446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9847992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09815192"/>
                  </a:ext>
                </a:extLst>
              </a:tr>
              <a:tr h="544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73515599"/>
                  </a:ext>
                </a:extLst>
              </a:tr>
              <a:tr h="9006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954165"/>
                  </a:ext>
                </a:extLst>
              </a:tr>
              <a:tr h="12572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17126004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57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Созданы центры цифрового образования детей «IT-куб»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44" marR="2844" marT="28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2895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5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83480"/>
              </p:ext>
            </p:extLst>
          </p:nvPr>
        </p:nvGraphicFramePr>
        <p:xfrm>
          <a:off x="9054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09303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33743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89407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3912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>
                        <a:spcAft>
                          <a:spcPts val="420"/>
                        </a:spcAft>
                      </a:pPr>
                      <a:r>
                        <a:rPr lang="ru" sz="1000" b="1" dirty="0" smtClean="0">
                          <a:latin typeface="Times New Roman"/>
                        </a:rPr>
                        <a:t> Единица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/>
                      <a:r>
                        <a:rPr lang="ru" sz="1000" b="1" dirty="0" smtClean="0">
                          <a:latin typeface="Times New Roman"/>
                        </a:rPr>
                        <a:t> измерения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66173"/>
              </p:ext>
            </p:extLst>
          </p:nvPr>
        </p:nvGraphicFramePr>
        <p:xfrm>
          <a:off x="1" y="1404783"/>
          <a:ext cx="9895436" cy="5496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411">
                  <a:extLst>
                    <a:ext uri="{9D8B030D-6E8A-4147-A177-3AD203B41FA5}">
                      <a16:colId xmlns="" xmlns:a16="http://schemas.microsoft.com/office/drawing/2014/main" val="772604548"/>
                    </a:ext>
                  </a:extLst>
                </a:gridCol>
                <a:gridCol w="4998661">
                  <a:extLst>
                    <a:ext uri="{9D8B030D-6E8A-4147-A177-3AD203B41FA5}">
                      <a16:colId xmlns="" xmlns:a16="http://schemas.microsoft.com/office/drawing/2014/main" val="1045567226"/>
                    </a:ext>
                  </a:extLst>
                </a:gridCol>
                <a:gridCol w="680556">
                  <a:extLst>
                    <a:ext uri="{9D8B030D-6E8A-4147-A177-3AD203B41FA5}">
                      <a16:colId xmlns="" xmlns:a16="http://schemas.microsoft.com/office/drawing/2014/main" val="936912777"/>
                    </a:ext>
                  </a:extLst>
                </a:gridCol>
                <a:gridCol w="809309">
                  <a:extLst>
                    <a:ext uri="{9D8B030D-6E8A-4147-A177-3AD203B41FA5}">
                      <a16:colId xmlns="" xmlns:a16="http://schemas.microsoft.com/office/drawing/2014/main" val="1001102034"/>
                    </a:ext>
                  </a:extLst>
                </a:gridCol>
                <a:gridCol w="801334">
                  <a:extLst>
                    <a:ext uri="{9D8B030D-6E8A-4147-A177-3AD203B41FA5}">
                      <a16:colId xmlns="" xmlns:a16="http://schemas.microsoft.com/office/drawing/2014/main" val="3502271157"/>
                    </a:ext>
                  </a:extLst>
                </a:gridCol>
                <a:gridCol w="740713">
                  <a:extLst>
                    <a:ext uri="{9D8B030D-6E8A-4147-A177-3AD203B41FA5}">
                      <a16:colId xmlns="" xmlns:a16="http://schemas.microsoft.com/office/drawing/2014/main" val="1424485700"/>
                    </a:ext>
                  </a:extLst>
                </a:gridCol>
                <a:gridCol w="818843">
                  <a:extLst>
                    <a:ext uri="{9D8B030D-6E8A-4147-A177-3AD203B41FA5}">
                      <a16:colId xmlns="" xmlns:a16="http://schemas.microsoft.com/office/drawing/2014/main" val="3130286320"/>
                    </a:ext>
                  </a:extLst>
                </a:gridCol>
                <a:gridCol w="701609">
                  <a:extLst>
                    <a:ext uri="{9D8B030D-6E8A-4147-A177-3AD203B41FA5}">
                      <a16:colId xmlns="" xmlns:a16="http://schemas.microsoft.com/office/drawing/2014/main" val="3523081052"/>
                    </a:ext>
                  </a:extLst>
                </a:gridCol>
              </a:tblGrid>
              <a:tr h="2502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«Социальная 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80560694"/>
                  </a:ext>
                </a:extLst>
              </a:tr>
              <a:tr h="316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долголетие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25204947"/>
                  </a:ext>
                </a:extLst>
              </a:tr>
              <a:tr h="2087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бедности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10966277"/>
                  </a:ext>
                </a:extLst>
              </a:tr>
              <a:tr h="6261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912082"/>
                  </a:ext>
                </a:extLst>
              </a:tr>
              <a:tr h="735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 находящихся в трудной жизненной ситуации,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15757512"/>
                  </a:ext>
                </a:extLst>
              </a:tr>
              <a:tr h="4696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04391969"/>
                  </a:ext>
                </a:extLst>
              </a:tr>
              <a:tr h="7386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(0,1 процента)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54771547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59454025"/>
                  </a:ext>
                </a:extLst>
              </a:tr>
              <a:tr h="5549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75674137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НКО,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82365649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52749685"/>
                  </a:ext>
                </a:extLst>
              </a:tr>
              <a:tr h="3745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 НКО, которым оказана поддержка органами местного самоуправления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43765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50688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15072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778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3112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41705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29960"/>
              </p:ext>
            </p:extLst>
          </p:nvPr>
        </p:nvGraphicFramePr>
        <p:xfrm>
          <a:off x="0" y="1402071"/>
          <a:ext cx="9906000" cy="5646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5022341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620535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46613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0396359"/>
                  </a:ext>
                </a:extLst>
              </a:tr>
              <a:tr h="718253"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3861902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10751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9550748"/>
                  </a:ext>
                </a:extLst>
              </a:tr>
              <a:tr h="186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"умных" спортивных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  <a:tr h="3645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5866236"/>
                  </a:ext>
                </a:extLst>
              </a:tr>
              <a:tr h="3423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315025"/>
                  </a:ext>
                </a:extLst>
              </a:tr>
              <a:tr h="719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5049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451061"/>
              </p:ext>
            </p:extLst>
          </p:nvPr>
        </p:nvGraphicFramePr>
        <p:xfrm>
          <a:off x="0" y="521210"/>
          <a:ext cx="9904288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27051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7809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138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99606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4151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926753"/>
              </p:ext>
            </p:extLst>
          </p:nvPr>
        </p:nvGraphicFramePr>
        <p:xfrm>
          <a:off x="-1" y="1412342"/>
          <a:ext cx="9906001" cy="5461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750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5155481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667760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64668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02057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05386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692699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2660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«Спорт»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0396359"/>
                  </a:ext>
                </a:extLst>
              </a:tr>
              <a:tr h="4340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систематически занимающихся физической культурой 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3861902"/>
                  </a:ext>
                </a:extLst>
              </a:tr>
              <a:tr h="497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93627489"/>
                  </a:ext>
                </a:extLst>
              </a:tr>
              <a:tr h="783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44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7414971"/>
                  </a:ext>
                </a:extLst>
              </a:tr>
              <a:tr h="733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805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10290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Сохранена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8979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24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 smtClean="0">
                <a:latin typeface="Times New Roman"/>
              </a:rPr>
              <a:t>   </a:t>
            </a: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 smtClean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044385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96075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67831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83577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968537"/>
              </p:ext>
            </p:extLst>
          </p:nvPr>
        </p:nvGraphicFramePr>
        <p:xfrm>
          <a:off x="0" y="1412342"/>
          <a:ext cx="9906000" cy="5473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="" xmlns:a16="http://schemas.microsoft.com/office/drawing/2014/main" val="1981845084"/>
                    </a:ext>
                  </a:extLst>
                </a:gridCol>
                <a:gridCol w="4931352">
                  <a:extLst>
                    <a:ext uri="{9D8B030D-6E8A-4147-A177-3AD203B41FA5}">
                      <a16:colId xmlns="" xmlns:a16="http://schemas.microsoft.com/office/drawing/2014/main" val="1346692399"/>
                    </a:ext>
                  </a:extLst>
                </a:gridCol>
                <a:gridCol w="701943">
                  <a:extLst>
                    <a:ext uri="{9D8B030D-6E8A-4147-A177-3AD203B41FA5}">
                      <a16:colId xmlns="" xmlns:a16="http://schemas.microsoft.com/office/drawing/2014/main" val="3718430430"/>
                    </a:ext>
                  </a:extLst>
                </a:gridCol>
                <a:gridCol w="698692">
                  <a:extLst>
                    <a:ext uri="{9D8B030D-6E8A-4147-A177-3AD203B41FA5}">
                      <a16:colId xmlns="" xmlns:a16="http://schemas.microsoft.com/office/drawing/2014/main" val="2066673988"/>
                    </a:ext>
                  </a:extLst>
                </a:gridCol>
                <a:gridCol w="881106">
                  <a:extLst>
                    <a:ext uri="{9D8B030D-6E8A-4147-A177-3AD203B41FA5}">
                      <a16:colId xmlns="" xmlns:a16="http://schemas.microsoft.com/office/drawing/2014/main" val="1118431156"/>
                    </a:ext>
                  </a:extLst>
                </a:gridCol>
                <a:gridCol w="737994">
                  <a:extLst>
                    <a:ext uri="{9D8B030D-6E8A-4147-A177-3AD203B41FA5}">
                      <a16:colId xmlns="" xmlns:a16="http://schemas.microsoft.com/office/drawing/2014/main" val="3295529142"/>
                    </a:ext>
                  </a:extLst>
                </a:gridCol>
                <a:gridCol w="846612">
                  <a:extLst>
                    <a:ext uri="{9D8B030D-6E8A-4147-A177-3AD203B41FA5}">
                      <a16:colId xmlns="" xmlns:a16="http://schemas.microsoft.com/office/drawing/2014/main" val="996246824"/>
                    </a:ext>
                  </a:extLst>
                </a:gridCol>
                <a:gridCol w="728157">
                  <a:extLst>
                    <a:ext uri="{9D8B030D-6E8A-4147-A177-3AD203B41FA5}">
                      <a16:colId xmlns="" xmlns:a16="http://schemas.microsoft.com/office/drawing/2014/main" val="3093777293"/>
                    </a:ext>
                  </a:extLst>
                </a:gridCol>
              </a:tblGrid>
              <a:tr h="3342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«Развитие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93627489"/>
                  </a:ext>
                </a:extLst>
              </a:tr>
              <a:tr h="297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Ввод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49496986"/>
                  </a:ext>
                </a:extLst>
              </a:tr>
              <a:tr h="9209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Инвестиции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мил.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72399418"/>
                  </a:ext>
                </a:extLst>
              </a:tr>
              <a:tr h="482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1852109"/>
                  </a:ext>
                </a:extLst>
              </a:tr>
              <a:tr h="2570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Производство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молока в хозяйствах всех категорий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9550748"/>
                  </a:ext>
                </a:extLst>
              </a:tr>
              <a:tr h="780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Вовлечение в оборот выбывших сельскохозяйственных угодий за счет проведения </a:t>
                      </a:r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культуротехнических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 сельскохозяйственными товаропроизводителями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гектаров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484219"/>
                  </a:ext>
                </a:extLst>
              </a:tr>
              <a:tr h="66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находящихся в муниципальной собственности и государственная собственность на которые не разграничена, предоставленных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сельхозтоваропроизводителям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85866236"/>
                  </a:ext>
                </a:extLst>
              </a:tr>
              <a:tr h="328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Площадь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земель, обработанных от борщевика Сосновского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315025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85049494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отловленных животных без владельцев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984080"/>
                  </a:ext>
                </a:extLst>
              </a:tr>
              <a:tr h="1190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72820289"/>
                  </a:ext>
                </a:extLst>
              </a:tr>
              <a:tr h="3816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экспорта продукции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агропромышленного комплекса (АПК)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долларов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99750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557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986036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386858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84721"/>
              </p:ext>
            </p:extLst>
          </p:nvPr>
        </p:nvGraphicFramePr>
        <p:xfrm>
          <a:off x="0" y="1397283"/>
          <a:ext cx="9905999" cy="5531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4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072050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804769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708616">
                  <a:extLst>
                    <a:ext uri="{9D8B030D-6E8A-4147-A177-3AD203B41FA5}">
                      <a16:colId xmlns="" xmlns:a16="http://schemas.microsoft.com/office/drawing/2014/main" val="3596401494"/>
                    </a:ext>
                  </a:extLst>
                </a:gridCol>
                <a:gridCol w="696343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65883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807707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«Экология </a:t>
                      </a:r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окружающая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среда» 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157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по охране окружающей среды в границах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95033637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обеспечение безопасности жизнедеятельности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восстановленных (ремонт, реставрация, благоустройство) воинских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3757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7420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558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  <a:tr h="5791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Инвентаризация мест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56762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59997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75782"/>
              </p:ext>
            </p:extLst>
          </p:nvPr>
        </p:nvGraphicFramePr>
        <p:xfrm>
          <a:off x="0" y="1404783"/>
          <a:ext cx="9905999" cy="5453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129742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672054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828562">
                  <a:extLst>
                    <a:ext uri="{9D8B030D-6E8A-4147-A177-3AD203B41FA5}">
                      <a16:colId xmlns="" xmlns:a16="http://schemas.microsoft.com/office/drawing/2014/main" val="475185603"/>
                    </a:ext>
                  </a:extLst>
                </a:gridCol>
                <a:gridCol w="690468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60265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800892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13050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56762104"/>
                  </a:ext>
                </a:extLst>
              </a:tr>
              <a:tr h="3772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42226238"/>
                  </a:ext>
                </a:extLst>
              </a:tr>
              <a:tr h="9224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5821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73641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108791"/>
              </p:ext>
            </p:extLst>
          </p:nvPr>
        </p:nvGraphicFramePr>
        <p:xfrm>
          <a:off x="1" y="1417837"/>
          <a:ext cx="9905999" cy="5579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9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204115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661507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="" xmlns:a16="http://schemas.microsoft.com/office/drawing/2014/main" val="475185603"/>
                    </a:ext>
                  </a:extLst>
                </a:gridCol>
                <a:gridCol w="679630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49901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788322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01858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7376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Степень готовности  муниципального звена Московской областной системы предупреждения и ликвидации чрезвычайным ситуациям к действиям по предназначению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Повышение степени пожарной защищенности городского округа, по отношению к базовому периоду 2019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557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степени готовности к использованию по предназначению защитных сооружений и иных объектов 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1923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кладбищ, соответствующих требованиям Регионального стандарта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7407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  <a:tr h="3751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56762104"/>
                  </a:ext>
                </a:extLst>
              </a:tr>
              <a:tr h="610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42226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91325"/>
              </p:ext>
            </p:extLst>
          </p:nvPr>
        </p:nvGraphicFramePr>
        <p:xfrm>
          <a:off x="10275" y="521210"/>
          <a:ext cx="9876110" cy="883572"/>
        </p:xfrm>
        <a:graphic>
          <a:graphicData uri="http://schemas.openxmlformats.org/drawingml/2006/table">
            <a:tbl>
              <a:tblPr/>
              <a:tblGrid>
                <a:gridCol w="39713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7858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4238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71522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 году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22972"/>
              </p:ext>
            </p:extLst>
          </p:nvPr>
        </p:nvGraphicFramePr>
        <p:xfrm>
          <a:off x="1" y="1415061"/>
          <a:ext cx="9906000" cy="5442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08">
                  <a:extLst>
                    <a:ext uri="{9D8B030D-6E8A-4147-A177-3AD203B41FA5}">
                      <a16:colId xmlns="" xmlns:a16="http://schemas.microsoft.com/office/drawing/2014/main" val="2572060171"/>
                    </a:ext>
                  </a:extLst>
                </a:gridCol>
                <a:gridCol w="5204113">
                  <a:extLst>
                    <a:ext uri="{9D8B030D-6E8A-4147-A177-3AD203B41FA5}">
                      <a16:colId xmlns="" xmlns:a16="http://schemas.microsoft.com/office/drawing/2014/main" val="2128628112"/>
                    </a:ext>
                  </a:extLst>
                </a:gridCol>
                <a:gridCol w="661506">
                  <a:extLst>
                    <a:ext uri="{9D8B030D-6E8A-4147-A177-3AD203B41FA5}">
                      <a16:colId xmlns="" xmlns:a16="http://schemas.microsoft.com/office/drawing/2014/main" val="815197111"/>
                    </a:ext>
                  </a:extLst>
                </a:gridCol>
                <a:gridCol w="815557">
                  <a:extLst>
                    <a:ext uri="{9D8B030D-6E8A-4147-A177-3AD203B41FA5}">
                      <a16:colId xmlns="" xmlns:a16="http://schemas.microsoft.com/office/drawing/2014/main" val="475185603"/>
                    </a:ext>
                  </a:extLst>
                </a:gridCol>
                <a:gridCol w="679631">
                  <a:extLst>
                    <a:ext uri="{9D8B030D-6E8A-4147-A177-3AD203B41FA5}">
                      <a16:colId xmlns="" xmlns:a16="http://schemas.microsoft.com/office/drawing/2014/main" val="2931462569"/>
                    </a:ext>
                  </a:extLst>
                </a:gridCol>
                <a:gridCol w="649904">
                  <a:extLst>
                    <a:ext uri="{9D8B030D-6E8A-4147-A177-3AD203B41FA5}">
                      <a16:colId xmlns="" xmlns:a16="http://schemas.microsoft.com/office/drawing/2014/main" val="3707146784"/>
                    </a:ext>
                  </a:extLst>
                </a:gridCol>
                <a:gridCol w="788321">
                  <a:extLst>
                    <a:ext uri="{9D8B030D-6E8A-4147-A177-3AD203B41FA5}">
                      <a16:colId xmlns="" xmlns:a16="http://schemas.microsoft.com/office/drawing/2014/main" val="3528016845"/>
                    </a:ext>
                  </a:extLst>
                </a:gridCol>
                <a:gridCol w="701860">
                  <a:extLst>
                    <a:ext uri="{9D8B030D-6E8A-4147-A177-3AD203B41FA5}">
                      <a16:colId xmlns="" xmlns:a16="http://schemas.microsoft.com/office/drawing/2014/main" val="40441504"/>
                    </a:ext>
                  </a:extLst>
                </a:gridCol>
              </a:tblGrid>
              <a:tr h="9727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493628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25,00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05047851"/>
                  </a:ext>
                </a:extLst>
              </a:tr>
              <a:tr h="396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общего количества преступлений, совершенных на территории муниципального образования, не менее чем на 3%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04211657"/>
                  </a:ext>
                </a:extLst>
              </a:tr>
              <a:tr h="7667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30839590"/>
                  </a:ext>
                </a:extLst>
              </a:tr>
              <a:tr h="6365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криминогенности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42964175"/>
                  </a:ext>
                </a:extLst>
              </a:tr>
              <a:tr h="364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223515"/>
                  </a:ext>
                </a:extLst>
              </a:tr>
              <a:tr h="6465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33892058"/>
                  </a:ext>
                </a:extLst>
              </a:tr>
              <a:tr h="7828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86524804"/>
                  </a:ext>
                </a:extLst>
              </a:tr>
              <a:tr h="4804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1931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81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03116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13794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34348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056537"/>
              </p:ext>
            </p:extLst>
          </p:nvPr>
        </p:nvGraphicFramePr>
        <p:xfrm>
          <a:off x="-9053" y="1301862"/>
          <a:ext cx="9915052" cy="3874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805878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704746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1500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219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6028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- ИЖС) или садового дома установленным параметрам и допустимости размещения объекта ИЖС или садового дома на земельном участке, уведомление о соответствии (несоответствии) построенных или реконструируемых объектов ИЖС или садового дома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309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391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  <a:tr h="1216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 в отчетном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24814"/>
              </p:ext>
            </p:extLst>
          </p:nvPr>
        </p:nvGraphicFramePr>
        <p:xfrm>
          <a:off x="-10274" y="5178175"/>
          <a:ext cx="9925987" cy="1795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=""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="" xmlns:a16="http://schemas.microsoft.com/office/drawing/2014/main" val="405844918"/>
                    </a:ext>
                  </a:extLst>
                </a:gridCol>
                <a:gridCol w="801385">
                  <a:extLst>
                    <a:ext uri="{9D8B030D-6E8A-4147-A177-3AD203B41FA5}">
                      <a16:colId xmlns="" xmlns:a16="http://schemas.microsoft.com/office/drawing/2014/main" val="2880733051"/>
                    </a:ext>
                  </a:extLst>
                </a:gridCol>
                <a:gridCol w="698642">
                  <a:extLst>
                    <a:ext uri="{9D8B030D-6E8A-4147-A177-3AD203B41FA5}">
                      <a16:colId xmlns="" xmlns:a16="http://schemas.microsoft.com/office/drawing/2014/main" val="1894758214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2491678638"/>
                    </a:ext>
                  </a:extLst>
                </a:gridCol>
                <a:gridCol w="606176">
                  <a:extLst>
                    <a:ext uri="{9D8B030D-6E8A-4147-A177-3AD203B41FA5}">
                      <a16:colId xmlns="" xmlns:a16="http://schemas.microsoft.com/office/drawing/2014/main" val="3933194109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516085808"/>
                    </a:ext>
                  </a:extLst>
                </a:gridCol>
                <a:gridCol w="627874">
                  <a:extLst>
                    <a:ext uri="{9D8B030D-6E8A-4147-A177-3AD203B41FA5}">
                      <a16:colId xmlns="" xmlns:a16="http://schemas.microsoft.com/office/drawing/2014/main" val="2418149911"/>
                    </a:ext>
                  </a:extLst>
                </a:gridCol>
              </a:tblGrid>
              <a:tr h="9292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6781415"/>
                  </a:ext>
                </a:extLst>
              </a:tr>
              <a:tr h="8665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641200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695043"/>
              </p:ext>
            </p:extLst>
          </p:nvPr>
        </p:nvGraphicFramePr>
        <p:xfrm>
          <a:off x="10274" y="1301861"/>
          <a:ext cx="9895726" cy="3234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079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60957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2936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3958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5886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377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случаев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15631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58589"/>
              </p:ext>
            </p:extLst>
          </p:nvPr>
        </p:nvGraphicFramePr>
        <p:xfrm>
          <a:off x="0" y="4520629"/>
          <a:ext cx="9915713" cy="2337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="" xmlns:a16="http://schemas.microsoft.com/office/drawing/2014/main" val="2268649341"/>
                    </a:ext>
                  </a:extLst>
                </a:gridCol>
                <a:gridCol w="5363110">
                  <a:extLst>
                    <a:ext uri="{9D8B030D-6E8A-4147-A177-3AD203B41FA5}">
                      <a16:colId xmlns="" xmlns:a16="http://schemas.microsoft.com/office/drawing/2014/main" val="405844918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2880733051"/>
                    </a:ext>
                  </a:extLst>
                </a:gridCol>
                <a:gridCol w="801384">
                  <a:extLst>
                    <a:ext uri="{9D8B030D-6E8A-4147-A177-3AD203B41FA5}">
                      <a16:colId xmlns="" xmlns:a16="http://schemas.microsoft.com/office/drawing/2014/main" val="1894758214"/>
                    </a:ext>
                  </a:extLst>
                </a:gridCol>
                <a:gridCol w="704886">
                  <a:extLst>
                    <a:ext uri="{9D8B030D-6E8A-4147-A177-3AD203B41FA5}">
                      <a16:colId xmlns="" xmlns:a16="http://schemas.microsoft.com/office/drawing/2014/main" val="2491678638"/>
                    </a:ext>
                  </a:extLst>
                </a:gridCol>
                <a:gridCol w="607440">
                  <a:extLst>
                    <a:ext uri="{9D8B030D-6E8A-4147-A177-3AD203B41FA5}">
                      <a16:colId xmlns="" xmlns:a16="http://schemas.microsoft.com/office/drawing/2014/main" val="3933194109"/>
                    </a:ext>
                  </a:extLst>
                </a:gridCol>
                <a:gridCol w="700100">
                  <a:extLst>
                    <a:ext uri="{9D8B030D-6E8A-4147-A177-3AD203B41FA5}">
                      <a16:colId xmlns="" xmlns:a16="http://schemas.microsoft.com/office/drawing/2014/main" val="516085808"/>
                    </a:ext>
                  </a:extLst>
                </a:gridCol>
                <a:gridCol w="629184">
                  <a:extLst>
                    <a:ext uri="{9D8B030D-6E8A-4147-A177-3AD203B41FA5}">
                      <a16:colId xmlns="" xmlns:a16="http://schemas.microsoft.com/office/drawing/2014/main" val="2418149911"/>
                    </a:ext>
                  </a:extLst>
                </a:gridCol>
              </a:tblGrid>
              <a:tr h="10669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0,041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6781415"/>
                  </a:ext>
                </a:extLst>
              </a:tr>
              <a:tr h="12703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8812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60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976701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34773"/>
              </p:ext>
            </p:extLst>
          </p:nvPr>
        </p:nvGraphicFramePr>
        <p:xfrm>
          <a:off x="-9052" y="1291591"/>
          <a:ext cx="9915052" cy="2473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922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89440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514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населения, обеспеченного доброкачественной питьевой водой из централизованных источников водоснабжения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процент/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Увеличение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3125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и восстановленных объектов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  <a:tr h="355004"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9871241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202536"/>
              </p:ext>
            </p:extLst>
          </p:nvPr>
        </p:nvGraphicFramePr>
        <p:xfrm>
          <a:off x="0" y="3400745"/>
          <a:ext cx="9915711" cy="3457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596">
                  <a:extLst>
                    <a:ext uri="{9D8B030D-6E8A-4147-A177-3AD203B41FA5}">
                      <a16:colId xmlns="" xmlns:a16="http://schemas.microsoft.com/office/drawing/2014/main" val="2268649341"/>
                    </a:ext>
                  </a:extLst>
                </a:gridCol>
                <a:gridCol w="5404206">
                  <a:extLst>
                    <a:ext uri="{9D8B030D-6E8A-4147-A177-3AD203B41FA5}">
                      <a16:colId xmlns="" xmlns:a16="http://schemas.microsoft.com/office/drawing/2014/main" val="405844918"/>
                    </a:ext>
                  </a:extLst>
                </a:gridCol>
                <a:gridCol w="698643">
                  <a:extLst>
                    <a:ext uri="{9D8B030D-6E8A-4147-A177-3AD203B41FA5}">
                      <a16:colId xmlns="" xmlns:a16="http://schemas.microsoft.com/office/drawing/2014/main" val="2880733051"/>
                    </a:ext>
                  </a:extLst>
                </a:gridCol>
                <a:gridCol w="811658">
                  <a:extLst>
                    <a:ext uri="{9D8B030D-6E8A-4147-A177-3AD203B41FA5}">
                      <a16:colId xmlns="" xmlns:a16="http://schemas.microsoft.com/office/drawing/2014/main" val="1894758214"/>
                    </a:ext>
                  </a:extLst>
                </a:gridCol>
                <a:gridCol w="729466">
                  <a:extLst>
                    <a:ext uri="{9D8B030D-6E8A-4147-A177-3AD203B41FA5}">
                      <a16:colId xmlns="" xmlns:a16="http://schemas.microsoft.com/office/drawing/2014/main" val="2491678638"/>
                    </a:ext>
                  </a:extLst>
                </a:gridCol>
                <a:gridCol w="575352">
                  <a:extLst>
                    <a:ext uri="{9D8B030D-6E8A-4147-A177-3AD203B41FA5}">
                      <a16:colId xmlns="" xmlns:a16="http://schemas.microsoft.com/office/drawing/2014/main" val="3933194109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516085808"/>
                    </a:ext>
                  </a:extLst>
                </a:gridCol>
                <a:gridCol w="617599">
                  <a:extLst>
                    <a:ext uri="{9D8B030D-6E8A-4147-A177-3AD203B41FA5}">
                      <a16:colId xmlns="" xmlns:a16="http://schemas.microsoft.com/office/drawing/2014/main" val="2418149911"/>
                    </a:ext>
                  </a:extLst>
                </a:gridCol>
              </a:tblGrid>
              <a:tr h="8594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46781415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88120368"/>
                  </a:ext>
                </a:extLst>
              </a:tr>
              <a:tr h="43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 с присвоенными классами энергоэфективности.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08129479"/>
                  </a:ext>
                </a:extLst>
              </a:tr>
              <a:tr h="8609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газифицированных сельских населенных пунктов численностью свыше 100 человек в общем количестве сельских населенных пунктов Талдомского городского округа Московской области численностью свыше 100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26961629"/>
                  </a:ext>
                </a:extLst>
              </a:tr>
              <a:tr h="649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Обеспечение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населенных пунктов Талдомского городского округа Московской области источниками газификации - газопроводами высокого и низкого давления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0638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251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2124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0960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886300"/>
              </p:ext>
            </p:extLst>
          </p:nvPr>
        </p:nvGraphicFramePr>
        <p:xfrm>
          <a:off x="-9052" y="1291588"/>
          <a:ext cx="9915052" cy="55664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018">
                  <a:extLst>
                    <a:ext uri="{9D8B030D-6E8A-4147-A177-3AD203B41FA5}">
                      <a16:colId xmlns="" xmlns:a16="http://schemas.microsoft.com/office/drawing/2014/main" val="1014289286"/>
                    </a:ext>
                  </a:extLst>
                </a:gridCol>
                <a:gridCol w="5348344">
                  <a:extLst>
                    <a:ext uri="{9D8B030D-6E8A-4147-A177-3AD203B41FA5}">
                      <a16:colId xmlns="" xmlns:a16="http://schemas.microsoft.com/office/drawing/2014/main" val="3050702929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2433603252"/>
                    </a:ext>
                  </a:extLst>
                </a:gridCol>
                <a:gridCol w="809213">
                  <a:extLst>
                    <a:ext uri="{9D8B030D-6E8A-4147-A177-3AD203B41FA5}">
                      <a16:colId xmlns="" xmlns:a16="http://schemas.microsoft.com/office/drawing/2014/main" val="4015970715"/>
                    </a:ext>
                  </a:extLst>
                </a:gridCol>
                <a:gridCol w="722815">
                  <a:extLst>
                    <a:ext uri="{9D8B030D-6E8A-4147-A177-3AD203B41FA5}">
                      <a16:colId xmlns="" xmlns:a16="http://schemas.microsoft.com/office/drawing/2014/main" val="4094782791"/>
                    </a:ext>
                  </a:extLst>
                </a:gridCol>
                <a:gridCol w="599891">
                  <a:extLst>
                    <a:ext uri="{9D8B030D-6E8A-4147-A177-3AD203B41FA5}">
                      <a16:colId xmlns="" xmlns:a16="http://schemas.microsoft.com/office/drawing/2014/main" val="3742220642"/>
                    </a:ext>
                  </a:extLst>
                </a:gridCol>
                <a:gridCol w="701411">
                  <a:extLst>
                    <a:ext uri="{9D8B030D-6E8A-4147-A177-3AD203B41FA5}">
                      <a16:colId xmlns="" xmlns:a16="http://schemas.microsoft.com/office/drawing/2014/main" val="3125746910"/>
                    </a:ext>
                  </a:extLst>
                </a:gridCol>
                <a:gridCol w="611949">
                  <a:extLst>
                    <a:ext uri="{9D8B030D-6E8A-4147-A177-3AD203B41FA5}">
                      <a16:colId xmlns="" xmlns:a16="http://schemas.microsoft.com/office/drawing/2014/main" val="3789679773"/>
                    </a:ext>
                  </a:extLst>
                </a:gridCol>
              </a:tblGrid>
              <a:tr h="6308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инфраструктуры, энергоэффективности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6824379"/>
                  </a:ext>
                </a:extLst>
              </a:tr>
              <a:tr h="9169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актуальных схем теплоснабжения, водоснабжения и водоотведения, программ комплексного развития систем коммунальной инфраструктуры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7039739"/>
                  </a:ext>
                </a:extLst>
              </a:tr>
              <a:tr h="9087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1272291"/>
                  </a:ext>
                </a:extLst>
              </a:tr>
              <a:tr h="8178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51487680"/>
                  </a:ext>
                </a:extLst>
              </a:tr>
              <a:tr h="1070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4449585"/>
                  </a:ext>
                </a:extLst>
              </a:tr>
              <a:tr h="12217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29" marR="4129" marT="41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9871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41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ГЛОССАРИЙ</a:t>
            </a:r>
            <a:endParaRPr lang="ru-RU" sz="4800" b="1" i="1" dirty="0"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5746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59098"/>
              </p:ext>
            </p:extLst>
          </p:nvPr>
        </p:nvGraphicFramePr>
        <p:xfrm>
          <a:off x="0" y="1301863"/>
          <a:ext cx="9906003" cy="5556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="" xmlns:a16="http://schemas.microsoft.com/office/drawing/2014/main" val="1237685647"/>
                    </a:ext>
                  </a:extLst>
                </a:gridCol>
                <a:gridCol w="5291440">
                  <a:extLst>
                    <a:ext uri="{9D8B030D-6E8A-4147-A177-3AD203B41FA5}">
                      <a16:colId xmlns="" xmlns:a16="http://schemas.microsoft.com/office/drawing/2014/main" val="537065869"/>
                    </a:ext>
                  </a:extLst>
                </a:gridCol>
                <a:gridCol w="701715">
                  <a:extLst>
                    <a:ext uri="{9D8B030D-6E8A-4147-A177-3AD203B41FA5}">
                      <a16:colId xmlns="" xmlns:a16="http://schemas.microsoft.com/office/drawing/2014/main" val="2793821661"/>
                    </a:ext>
                  </a:extLst>
                </a:gridCol>
                <a:gridCol w="765949">
                  <a:extLst>
                    <a:ext uri="{9D8B030D-6E8A-4147-A177-3AD203B41FA5}">
                      <a16:colId xmlns="" xmlns:a16="http://schemas.microsoft.com/office/drawing/2014/main" val="90800993"/>
                    </a:ext>
                  </a:extLst>
                </a:gridCol>
                <a:gridCol w="708537">
                  <a:extLst>
                    <a:ext uri="{9D8B030D-6E8A-4147-A177-3AD203B41FA5}">
                      <a16:colId xmlns="" xmlns:a16="http://schemas.microsoft.com/office/drawing/2014/main" val="4165469377"/>
                    </a:ext>
                  </a:extLst>
                </a:gridCol>
                <a:gridCol w="719701">
                  <a:extLst>
                    <a:ext uri="{9D8B030D-6E8A-4147-A177-3AD203B41FA5}">
                      <a16:colId xmlns="" xmlns:a16="http://schemas.microsoft.com/office/drawing/2014/main" val="3136617496"/>
                    </a:ext>
                  </a:extLst>
                </a:gridCol>
                <a:gridCol w="719701">
                  <a:extLst>
                    <a:ext uri="{9D8B030D-6E8A-4147-A177-3AD203B41FA5}">
                      <a16:colId xmlns="" xmlns:a16="http://schemas.microsoft.com/office/drawing/2014/main" val="3985104006"/>
                    </a:ext>
                  </a:extLst>
                </a:gridCol>
                <a:gridCol w="598268">
                  <a:extLst>
                    <a:ext uri="{9D8B030D-6E8A-4147-A177-3AD203B41FA5}">
                      <a16:colId xmlns="" xmlns:a16="http://schemas.microsoft.com/office/drawing/2014/main" val="3351652536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839801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созданных рабочих мест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293011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9510614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7744974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622300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закупок среди субъектов малого предпринимательства, социально ориентированных некоммерческих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3689872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несостоявшихся закупок от общего количества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5919398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обоснованных, частично обоснованных жалоб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440702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определения поставщиков (подрядчиков, исполнителей)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907227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общей экономии денежных средств по результатам осуществления конкурентных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44091261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стоимости контрактов, заключенных с единственным поставщиком по несостоявшимся закупкам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3541149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реализованных требований Стандарта развития конкуренции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99124491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количество участников состоявшихся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40033665"/>
                  </a:ext>
                </a:extLst>
              </a:tr>
              <a:tr h="559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48579424"/>
                  </a:ext>
                </a:extLst>
              </a:tr>
              <a:tr h="1928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0531521"/>
                  </a:ext>
                </a:extLst>
              </a:tr>
              <a:tr h="5599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граждан, зафиксировавших свой статус, с учетом введения налогового режима для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нарастающим итогом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5766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67614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034820"/>
              </p:ext>
            </p:extLst>
          </p:nvPr>
        </p:nvGraphicFramePr>
        <p:xfrm>
          <a:off x="1" y="1291585"/>
          <a:ext cx="9904288" cy="5566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="" xmlns:a16="http://schemas.microsoft.com/office/drawing/2014/main" val="1237685647"/>
                    </a:ext>
                  </a:extLst>
                </a:gridCol>
                <a:gridCol w="5321374">
                  <a:extLst>
                    <a:ext uri="{9D8B030D-6E8A-4147-A177-3AD203B41FA5}">
                      <a16:colId xmlns=""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=""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="" xmlns:a16="http://schemas.microsoft.com/office/drawing/2014/main" val="90800993"/>
                    </a:ext>
                  </a:extLst>
                </a:gridCol>
                <a:gridCol w="706958">
                  <a:extLst>
                    <a:ext uri="{9D8B030D-6E8A-4147-A177-3AD203B41FA5}">
                      <a16:colId xmlns=""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="" xmlns:a16="http://schemas.microsoft.com/office/drawing/2014/main" val="3351652536"/>
                    </a:ext>
                  </a:extLst>
                </a:gridCol>
              </a:tblGrid>
              <a:tr h="2808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8398018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293011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9510614"/>
                  </a:ext>
                </a:extLst>
              </a:tr>
              <a:tr h="27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7744974"/>
                  </a:ext>
                </a:extLst>
              </a:tr>
              <a:tr h="411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6223007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ОДС, соответствующих требованиям, нормам и стандартам действующего законодательства, от общего количества ОДС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3689872"/>
                  </a:ext>
                </a:extLst>
              </a:tr>
              <a:tr h="748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Квадратные метры 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5919398"/>
                  </a:ext>
                </a:extLst>
              </a:tr>
              <a:tr h="6421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площадей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440702"/>
                  </a:ext>
                </a:extLst>
              </a:tr>
              <a:tr h="378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посадочных мест на объектах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Посадочное 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907227"/>
                  </a:ext>
                </a:extLst>
              </a:tr>
              <a:tr h="305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рабочих мест на объектах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44091261"/>
                  </a:ext>
                </a:extLst>
              </a:tr>
              <a:tr h="276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Стандарт потребительского рынка и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3541149"/>
                  </a:ext>
                </a:extLst>
              </a:tr>
              <a:tr h="11102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9912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06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24319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9316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376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89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20485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 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524816"/>
              </p:ext>
            </p:extLst>
          </p:nvPr>
        </p:nvGraphicFramePr>
        <p:xfrm>
          <a:off x="0" y="1291584"/>
          <a:ext cx="9904288" cy="5566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7">
                  <a:extLst>
                    <a:ext uri="{9D8B030D-6E8A-4147-A177-3AD203B41FA5}">
                      <a16:colId xmlns="" xmlns:a16="http://schemas.microsoft.com/office/drawing/2014/main" val="1237685647"/>
                    </a:ext>
                  </a:extLst>
                </a:gridCol>
                <a:gridCol w="5321373">
                  <a:extLst>
                    <a:ext uri="{9D8B030D-6E8A-4147-A177-3AD203B41FA5}">
                      <a16:colId xmlns="" xmlns:a16="http://schemas.microsoft.com/office/drawing/2014/main" val="537065869"/>
                    </a:ext>
                  </a:extLst>
                </a:gridCol>
                <a:gridCol w="700152">
                  <a:extLst>
                    <a:ext uri="{9D8B030D-6E8A-4147-A177-3AD203B41FA5}">
                      <a16:colId xmlns="" xmlns:a16="http://schemas.microsoft.com/office/drawing/2014/main" val="2793821661"/>
                    </a:ext>
                  </a:extLst>
                </a:gridCol>
                <a:gridCol w="764243">
                  <a:extLst>
                    <a:ext uri="{9D8B030D-6E8A-4147-A177-3AD203B41FA5}">
                      <a16:colId xmlns="" xmlns:a16="http://schemas.microsoft.com/office/drawing/2014/main" val="90800993"/>
                    </a:ext>
                  </a:extLst>
                </a:gridCol>
                <a:gridCol w="706959">
                  <a:extLst>
                    <a:ext uri="{9D8B030D-6E8A-4147-A177-3AD203B41FA5}">
                      <a16:colId xmlns="" xmlns:a16="http://schemas.microsoft.com/office/drawing/2014/main" val="4165469377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136617496"/>
                    </a:ext>
                  </a:extLst>
                </a:gridCol>
                <a:gridCol w="718097">
                  <a:extLst>
                    <a:ext uri="{9D8B030D-6E8A-4147-A177-3AD203B41FA5}">
                      <a16:colId xmlns="" xmlns:a16="http://schemas.microsoft.com/office/drawing/2014/main" val="3985104006"/>
                    </a:ext>
                  </a:extLst>
                </a:gridCol>
                <a:gridCol w="482200">
                  <a:extLst>
                    <a:ext uri="{9D8B030D-6E8A-4147-A177-3AD203B41FA5}">
                      <a16:colId xmlns="" xmlns:a16="http://schemas.microsoft.com/office/drawing/2014/main" val="3351652536"/>
                    </a:ext>
                  </a:extLst>
                </a:gridCol>
              </a:tblGrid>
              <a:tr h="2797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18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8398018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92930112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79510614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77744974"/>
                  </a:ext>
                </a:extLst>
              </a:tr>
              <a:tr h="5613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6223007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совокупной результативности реализации мероприятий, направленных на развитие конкуренции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93689872"/>
                  </a:ext>
                </a:extLst>
              </a:tr>
              <a:tr h="239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5919398"/>
                  </a:ext>
                </a:extLst>
              </a:tr>
              <a:tr h="303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рабочих 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18440702"/>
                  </a:ext>
                </a:extLst>
              </a:tr>
              <a:tr h="3622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м.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9907227"/>
                  </a:ext>
                </a:extLst>
              </a:tr>
              <a:tr h="4173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44091261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мест /на 1000 жите­лей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43541149"/>
                  </a:ext>
                </a:extLst>
              </a:tr>
              <a:tr h="5094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99124491"/>
                  </a:ext>
                </a:extLst>
              </a:tr>
              <a:tr h="5825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40033665"/>
                  </a:ext>
                </a:extLst>
              </a:tr>
              <a:tr h="4232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Число субъектов МСП в расчете на 10 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4857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41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39488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62306"/>
              </p:ext>
            </p:extLst>
          </p:nvPr>
        </p:nvGraphicFramePr>
        <p:xfrm>
          <a:off x="-9053" y="1258434"/>
          <a:ext cx="9913544" cy="4307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="" xmlns:a16="http://schemas.microsoft.com/office/drawing/2014/main" val="1088671169"/>
                    </a:ext>
                  </a:extLst>
                </a:gridCol>
                <a:gridCol w="5132436">
                  <a:extLst>
                    <a:ext uri="{9D8B030D-6E8A-4147-A177-3AD203B41FA5}">
                      <a16:colId xmlns="" xmlns:a16="http://schemas.microsoft.com/office/drawing/2014/main" val="1455377261"/>
                    </a:ext>
                  </a:extLst>
                </a:gridCol>
                <a:gridCol w="761370">
                  <a:extLst>
                    <a:ext uri="{9D8B030D-6E8A-4147-A177-3AD203B41FA5}">
                      <a16:colId xmlns="" xmlns:a16="http://schemas.microsoft.com/office/drawing/2014/main" val="3121537873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333174464"/>
                    </a:ext>
                  </a:extLst>
                </a:gridCol>
                <a:gridCol w="832918">
                  <a:extLst>
                    <a:ext uri="{9D8B030D-6E8A-4147-A177-3AD203B41FA5}">
                      <a16:colId xmlns="" xmlns:a16="http://schemas.microsoft.com/office/drawing/2014/main" val="661716165"/>
                    </a:ext>
                  </a:extLst>
                </a:gridCol>
                <a:gridCol w="588476">
                  <a:extLst>
                    <a:ext uri="{9D8B030D-6E8A-4147-A177-3AD203B41FA5}">
                      <a16:colId xmlns="" xmlns:a16="http://schemas.microsoft.com/office/drawing/2014/main" val="2627827174"/>
                    </a:ext>
                  </a:extLst>
                </a:gridCol>
                <a:gridCol w="715223">
                  <a:extLst>
                    <a:ext uri="{9D8B030D-6E8A-4147-A177-3AD203B41FA5}">
                      <a16:colId xmlns="" xmlns:a16="http://schemas.microsoft.com/office/drawing/2014/main" val="88980462"/>
                    </a:ext>
                  </a:extLst>
                </a:gridCol>
                <a:gridCol w="751438">
                  <a:extLst>
                    <a:ext uri="{9D8B030D-6E8A-4147-A177-3AD203B41FA5}">
                      <a16:colId xmlns="" xmlns:a16="http://schemas.microsoft.com/office/drawing/2014/main" val="3797065861"/>
                    </a:ext>
                  </a:extLst>
                </a:gridCol>
              </a:tblGrid>
              <a:tr h="500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199072"/>
                  </a:ext>
                </a:extLst>
              </a:tr>
              <a:tr h="192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4448375"/>
                  </a:ext>
                </a:extLst>
              </a:tr>
              <a:tr h="562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2953048"/>
                  </a:ext>
                </a:extLst>
              </a:tr>
              <a:tr h="2482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Исключение незаконных решений по земле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7714963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060198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0624835"/>
                  </a:ext>
                </a:extLst>
              </a:tr>
              <a:tr h="2253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474287"/>
                  </a:ext>
                </a:extLst>
              </a:tr>
              <a:tr h="2054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3824058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50804902"/>
                  </a:ext>
                </a:extLst>
              </a:tr>
              <a:tr h="204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6448478"/>
                  </a:ext>
                </a:extLst>
              </a:tr>
              <a:tr h="32104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733224"/>
              </p:ext>
            </p:extLst>
          </p:nvPr>
        </p:nvGraphicFramePr>
        <p:xfrm>
          <a:off x="1" y="5568595"/>
          <a:ext cx="9905998" cy="1296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418">
                  <a:extLst>
                    <a:ext uri="{9D8B030D-6E8A-4147-A177-3AD203B41FA5}">
                      <a16:colId xmlns="" xmlns:a16="http://schemas.microsoft.com/office/drawing/2014/main" val="965931209"/>
                    </a:ext>
                  </a:extLst>
                </a:gridCol>
                <a:gridCol w="5157626">
                  <a:extLst>
                    <a:ext uri="{9D8B030D-6E8A-4147-A177-3AD203B41FA5}">
                      <a16:colId xmlns="" xmlns:a16="http://schemas.microsoft.com/office/drawing/2014/main" val="2809728670"/>
                    </a:ext>
                  </a:extLst>
                </a:gridCol>
                <a:gridCol w="739739">
                  <a:extLst>
                    <a:ext uri="{9D8B030D-6E8A-4147-A177-3AD203B41FA5}">
                      <a16:colId xmlns=""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4119331168"/>
                    </a:ext>
                  </a:extLst>
                </a:gridCol>
                <a:gridCol w="842481">
                  <a:extLst>
                    <a:ext uri="{9D8B030D-6E8A-4147-A177-3AD203B41FA5}">
                      <a16:colId xmlns=""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="" xmlns:a16="http://schemas.microsoft.com/office/drawing/2014/main" val="4206313899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1038017397"/>
                    </a:ext>
                  </a:extLst>
                </a:gridCol>
                <a:gridCol w="751725">
                  <a:extLst>
                    <a:ext uri="{9D8B030D-6E8A-4147-A177-3AD203B41FA5}">
                      <a16:colId xmlns="" xmlns:a16="http://schemas.microsoft.com/office/drawing/2014/main" val="3985083084"/>
                    </a:ext>
                  </a:extLst>
                </a:gridCol>
              </a:tblGrid>
              <a:tr h="7335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муниципальным заказом, от общего числа муниципальных служащих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9835974"/>
                  </a:ext>
                </a:extLst>
              </a:tr>
              <a:tr h="5558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просроченной кредиторской задолженности в расходах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400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667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14812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53971"/>
              </p:ext>
            </p:extLst>
          </p:nvPr>
        </p:nvGraphicFramePr>
        <p:xfrm>
          <a:off x="-9055" y="1304819"/>
          <a:ext cx="9915054" cy="462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72">
                  <a:extLst>
                    <a:ext uri="{9D8B030D-6E8A-4147-A177-3AD203B41FA5}">
                      <a16:colId xmlns="" xmlns:a16="http://schemas.microsoft.com/office/drawing/2014/main" val="1088671169"/>
                    </a:ext>
                  </a:extLst>
                </a:gridCol>
                <a:gridCol w="5154692">
                  <a:extLst>
                    <a:ext uri="{9D8B030D-6E8A-4147-A177-3AD203B41FA5}">
                      <a16:colId xmlns="" xmlns:a16="http://schemas.microsoft.com/office/drawing/2014/main" val="1455377261"/>
                    </a:ext>
                  </a:extLst>
                </a:gridCol>
                <a:gridCol w="764672">
                  <a:extLst>
                    <a:ext uri="{9D8B030D-6E8A-4147-A177-3AD203B41FA5}">
                      <a16:colId xmlns="" xmlns:a16="http://schemas.microsoft.com/office/drawing/2014/main" val="3121537873"/>
                    </a:ext>
                  </a:extLst>
                </a:gridCol>
                <a:gridCol w="727419">
                  <a:extLst>
                    <a:ext uri="{9D8B030D-6E8A-4147-A177-3AD203B41FA5}">
                      <a16:colId xmlns="" xmlns:a16="http://schemas.microsoft.com/office/drawing/2014/main" val="3333174464"/>
                    </a:ext>
                  </a:extLst>
                </a:gridCol>
                <a:gridCol w="836530">
                  <a:extLst>
                    <a:ext uri="{9D8B030D-6E8A-4147-A177-3AD203B41FA5}">
                      <a16:colId xmlns="" xmlns:a16="http://schemas.microsoft.com/office/drawing/2014/main" val="661716165"/>
                    </a:ext>
                  </a:extLst>
                </a:gridCol>
                <a:gridCol w="591028">
                  <a:extLst>
                    <a:ext uri="{9D8B030D-6E8A-4147-A177-3AD203B41FA5}">
                      <a16:colId xmlns="" xmlns:a16="http://schemas.microsoft.com/office/drawing/2014/main" val="2627827174"/>
                    </a:ext>
                  </a:extLst>
                </a:gridCol>
                <a:gridCol w="718324">
                  <a:extLst>
                    <a:ext uri="{9D8B030D-6E8A-4147-A177-3AD203B41FA5}">
                      <a16:colId xmlns="" xmlns:a16="http://schemas.microsoft.com/office/drawing/2014/main" val="88980462"/>
                    </a:ext>
                  </a:extLst>
                </a:gridCol>
                <a:gridCol w="713217">
                  <a:extLst>
                    <a:ext uri="{9D8B030D-6E8A-4147-A177-3AD203B41FA5}">
                      <a16:colId xmlns="" xmlns:a16="http://schemas.microsoft.com/office/drawing/2014/main" val="3797065861"/>
                    </a:ext>
                  </a:extLst>
                </a:gridCol>
              </a:tblGrid>
              <a:tr h="6113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199072"/>
                  </a:ext>
                </a:extLst>
              </a:tr>
              <a:tr h="5526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Ежегодный прирост налоговых и неналоговых доходов бюджета Талдомского городского округа в отчетном финансовом году к поступлениям в году, предшествующем отчетному финансовому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4448375"/>
                  </a:ext>
                </a:extLst>
              </a:tr>
              <a:tr h="5566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Талдомского городского округа к объему годовому объему доходов (без учета объема безвозмездных поступлений) бюджета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2953048"/>
                  </a:ext>
                </a:extLst>
              </a:tr>
              <a:tr h="3814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объектов недвижимого имущества, поставленных на ГКУ по результатам МЗК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7714963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060198"/>
                  </a:ext>
                </a:extLst>
              </a:tr>
              <a:tr h="2291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Обеспечение деятельности(оказание услуг) муниципальных органов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0624835"/>
                  </a:ext>
                </a:extLst>
              </a:tr>
              <a:tr h="5490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474287"/>
                  </a:ext>
                </a:extLst>
              </a:tr>
              <a:tr h="44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3824058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Предоставление земельных участков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50804902"/>
                  </a:ext>
                </a:extLst>
              </a:tr>
              <a:tr h="2020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земельного налога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6448478"/>
                  </a:ext>
                </a:extLst>
              </a:tr>
              <a:tr h="31785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Проверка использования земель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7435551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01016"/>
              </p:ext>
            </p:extLst>
          </p:nvPr>
        </p:nvGraphicFramePr>
        <p:xfrm>
          <a:off x="-2" y="5928189"/>
          <a:ext cx="9906001" cy="9659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="" xmlns:a16="http://schemas.microsoft.com/office/drawing/2014/main" val="965931209"/>
                    </a:ext>
                  </a:extLst>
                </a:gridCol>
                <a:gridCol w="5137081">
                  <a:extLst>
                    <a:ext uri="{9D8B030D-6E8A-4147-A177-3AD203B41FA5}">
                      <a16:colId xmlns="" xmlns:a16="http://schemas.microsoft.com/office/drawing/2014/main" val="2809728670"/>
                    </a:ext>
                  </a:extLst>
                </a:gridCol>
                <a:gridCol w="780836">
                  <a:extLst>
                    <a:ext uri="{9D8B030D-6E8A-4147-A177-3AD203B41FA5}">
                      <a16:colId xmlns="" xmlns:a16="http://schemas.microsoft.com/office/drawing/2014/main" val="1748431591"/>
                    </a:ext>
                  </a:extLst>
                </a:gridCol>
                <a:gridCol w="719191">
                  <a:extLst>
                    <a:ext uri="{9D8B030D-6E8A-4147-A177-3AD203B41FA5}">
                      <a16:colId xmlns="" xmlns:a16="http://schemas.microsoft.com/office/drawing/2014/main" val="4119331168"/>
                    </a:ext>
                  </a:extLst>
                </a:gridCol>
                <a:gridCol w="852755">
                  <a:extLst>
                    <a:ext uri="{9D8B030D-6E8A-4147-A177-3AD203B41FA5}">
                      <a16:colId xmlns="" xmlns:a16="http://schemas.microsoft.com/office/drawing/2014/main" val="2555623355"/>
                    </a:ext>
                  </a:extLst>
                </a:gridCol>
                <a:gridCol w="585627">
                  <a:extLst>
                    <a:ext uri="{9D8B030D-6E8A-4147-A177-3AD203B41FA5}">
                      <a16:colId xmlns="" xmlns:a16="http://schemas.microsoft.com/office/drawing/2014/main" val="4206313899"/>
                    </a:ext>
                  </a:extLst>
                </a:gridCol>
                <a:gridCol w="729465">
                  <a:extLst>
                    <a:ext uri="{9D8B030D-6E8A-4147-A177-3AD203B41FA5}">
                      <a16:colId xmlns="" xmlns:a16="http://schemas.microsoft.com/office/drawing/2014/main" val="101532574"/>
                    </a:ext>
                  </a:extLst>
                </a:gridCol>
                <a:gridCol w="700354">
                  <a:extLst>
                    <a:ext uri="{9D8B030D-6E8A-4147-A177-3AD203B41FA5}">
                      <a16:colId xmlns="" xmlns:a16="http://schemas.microsoft.com/office/drawing/2014/main" val="2745162753"/>
                    </a:ext>
                  </a:extLst>
                </a:gridCol>
              </a:tblGrid>
              <a:tr h="577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-</a:t>
                      </a:r>
                      <a:endParaRPr lang="ru-RU" sz="1200" b="0" dirty="0"/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9835974"/>
                  </a:ext>
                </a:extLst>
              </a:tr>
              <a:tr h="388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75897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324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567362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809420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11155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099485"/>
              </p:ext>
            </p:extLst>
          </p:nvPr>
        </p:nvGraphicFramePr>
        <p:xfrm>
          <a:off x="-3" y="1282992"/>
          <a:ext cx="9904494" cy="5567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9">
                  <a:extLst>
                    <a:ext uri="{9D8B030D-6E8A-4147-A177-3AD203B41FA5}">
                      <a16:colId xmlns="" xmlns:a16="http://schemas.microsoft.com/office/drawing/2014/main" val="1088671169"/>
                    </a:ext>
                  </a:extLst>
                </a:gridCol>
                <a:gridCol w="5017218">
                  <a:extLst>
                    <a:ext uri="{9D8B030D-6E8A-4147-A177-3AD203B41FA5}">
                      <a16:colId xmlns="" xmlns:a16="http://schemas.microsoft.com/office/drawing/2014/main" val="1455377261"/>
                    </a:ext>
                  </a:extLst>
                </a:gridCol>
                <a:gridCol w="779230">
                  <a:extLst>
                    <a:ext uri="{9D8B030D-6E8A-4147-A177-3AD203B41FA5}">
                      <a16:colId xmlns="" xmlns:a16="http://schemas.microsoft.com/office/drawing/2014/main" val="3121537873"/>
                    </a:ext>
                  </a:extLst>
                </a:gridCol>
                <a:gridCol w="741269">
                  <a:extLst>
                    <a:ext uri="{9D8B030D-6E8A-4147-A177-3AD203B41FA5}">
                      <a16:colId xmlns="" xmlns:a16="http://schemas.microsoft.com/office/drawing/2014/main" val="3333174464"/>
                    </a:ext>
                  </a:extLst>
                </a:gridCol>
                <a:gridCol w="852458">
                  <a:extLst>
                    <a:ext uri="{9D8B030D-6E8A-4147-A177-3AD203B41FA5}">
                      <a16:colId xmlns="" xmlns:a16="http://schemas.microsoft.com/office/drawing/2014/main" val="661716165"/>
                    </a:ext>
                  </a:extLst>
                </a:gridCol>
                <a:gridCol w="602282">
                  <a:extLst>
                    <a:ext uri="{9D8B030D-6E8A-4147-A177-3AD203B41FA5}">
                      <a16:colId xmlns="" xmlns:a16="http://schemas.microsoft.com/office/drawing/2014/main" val="2627827174"/>
                    </a:ext>
                  </a:extLst>
                </a:gridCol>
                <a:gridCol w="732002">
                  <a:extLst>
                    <a:ext uri="{9D8B030D-6E8A-4147-A177-3AD203B41FA5}">
                      <a16:colId xmlns="" xmlns:a16="http://schemas.microsoft.com/office/drawing/2014/main" val="88980462"/>
                    </a:ext>
                  </a:extLst>
                </a:gridCol>
                <a:gridCol w="769066">
                  <a:extLst>
                    <a:ext uri="{9D8B030D-6E8A-4147-A177-3AD203B41FA5}">
                      <a16:colId xmlns="" xmlns:a16="http://schemas.microsoft.com/office/drawing/2014/main" val="3797065861"/>
                    </a:ext>
                  </a:extLst>
                </a:gridCol>
              </a:tblGrid>
              <a:tr h="12047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2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4199072"/>
                  </a:ext>
                </a:extLst>
              </a:tr>
              <a:tr h="188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Информирование населения в средствах массовой информации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84448375"/>
                  </a:ext>
                </a:extLst>
              </a:tr>
              <a:tr h="9071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295304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незаконных рекламных конструкций, установленных на территории муниципального 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7714963"/>
                  </a:ext>
                </a:extLst>
              </a:tr>
              <a:tr h="2263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информированности населения в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75060198"/>
                  </a:ext>
                </a:extLst>
              </a:tr>
              <a:tr h="3684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60624835"/>
                  </a:ext>
                </a:extLst>
              </a:tr>
              <a:tr h="3385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73474287"/>
                  </a:ext>
                </a:extLst>
              </a:tr>
              <a:tr h="7362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5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деятельность, чел.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3824058"/>
                  </a:ext>
                </a:extLst>
              </a:tr>
              <a:tr h="323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50804902"/>
                  </a:ext>
                </a:extLst>
              </a:tr>
              <a:tr h="2172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Информирование населения в средствах массовой информации и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26448478"/>
                  </a:ext>
                </a:extLst>
              </a:tr>
              <a:tr h="6078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0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7435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25665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9109"/>
              </p:ext>
            </p:extLst>
          </p:nvPr>
        </p:nvGraphicFramePr>
        <p:xfrm>
          <a:off x="0" y="1356189"/>
          <a:ext cx="9905999" cy="5501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15539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940405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642796">
                  <a:extLst>
                    <a:ext uri="{9D8B030D-6E8A-4147-A177-3AD203B41FA5}">
                      <a16:colId xmlns="" xmlns:a16="http://schemas.microsoft.com/office/drawing/2014/main" val="3730734318"/>
                    </a:ext>
                  </a:extLst>
                </a:gridCol>
                <a:gridCol w="650319">
                  <a:extLst>
                    <a:ext uri="{9D8B030D-6E8A-4147-A177-3AD203B41FA5}">
                      <a16:colId xmlns="" xmlns:a16="http://schemas.microsoft.com/office/drawing/2014/main" val="217122161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функционирование дорожно-транспортного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4880221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6450480"/>
                  </a:ext>
                </a:extLst>
              </a:tr>
              <a:tr h="8536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погибших в дорожно-транспортных происшествиях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564338603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5755">
                          <a:srgbClr val="FFFFEB"/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погонный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9310405"/>
                  </a:ext>
                </a:extLst>
              </a:tr>
              <a:tr h="1061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километров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тысячу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15,677/90,7635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537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00844119"/>
                  </a:ext>
                </a:extLst>
              </a:tr>
              <a:tr h="7992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11762737"/>
                  </a:ext>
                </a:extLst>
              </a:tr>
              <a:tr h="2755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969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6053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001064"/>
              </p:ext>
            </p:extLst>
          </p:nvPr>
        </p:nvGraphicFramePr>
        <p:xfrm>
          <a:off x="0" y="1385182"/>
          <a:ext cx="9905999" cy="5472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29451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2752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Выполнение требований комфортности и доступности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424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7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224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заявителей МФЦ, ожидающих в очереди более 11 минут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время ожидания в очереди  для получения государственных (муниципальных)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5628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11161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учреждений культуры, обеспеченных доступом в информационно-телекоммуникационную сеть Интернет на скорости: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городских населенных пунктах, – не менее 50 Мбит/с;</a:t>
                      </a:r>
                      <a:b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учреждений культуры, расположенных в сельских населенных пунктах, – не менее 10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7473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781272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50912"/>
              </p:ext>
            </p:extLst>
          </p:nvPr>
        </p:nvGraphicFramePr>
        <p:xfrm>
          <a:off x="0" y="1385182"/>
          <a:ext cx="9905999" cy="54728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337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296822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588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7971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«Добродел»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4037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6004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33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2499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10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717014"/>
              </p:ext>
            </p:extLst>
          </p:nvPr>
        </p:nvGraphicFramePr>
        <p:xfrm>
          <a:off x="0" y="1374440"/>
          <a:ext cx="9905999" cy="5483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07096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847124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08917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677479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3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1127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1104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557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3745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6787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Ответь вовремя – Доля жалоб,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344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Повторные обращения – Доля обращений, поступивших на портал «</a:t>
                      </a:r>
                      <a:r>
                        <a:rPr lang="ru-RU" sz="11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169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i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85178611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0">
                <a:srgbClr val="FFFFCC"/>
              </a:gs>
              <a:gs pos="78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нварь-май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8000">
                <a:schemeClr val="accent3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за предыдущий год. Готовится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Совета депутатов об исполнении бюджета, направляемый для проверки в контрольно-счетную палату, назначаются публичные слушания и по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итогу отчет выносится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текущего года </a:t>
            </a: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910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13059" y="2469018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17251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21498"/>
              </p:ext>
            </p:extLst>
          </p:nvPr>
        </p:nvGraphicFramePr>
        <p:xfrm>
          <a:off x="1" y="1355331"/>
          <a:ext cx="9905999" cy="55237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708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329450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1201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6098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7379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Быстро/качественно решаем - Доля сообщений, отправленных на портал «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522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99834176"/>
                  </a:ext>
                </a:extLst>
              </a:tr>
              <a:tr h="5102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94296744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5589628"/>
                  </a:ext>
                </a:extLst>
              </a:tr>
              <a:tr h="555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51970205"/>
                  </a:ext>
                </a:extLst>
              </a:tr>
              <a:tr h="3433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 smtClean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669079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  <a:endParaRPr lang="ru" sz="10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в 2022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10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 smtClean="0">
                          <a:latin typeface="Times New Roman"/>
                        </a:rPr>
                        <a:t> </a:t>
                      </a:r>
                      <a:r>
                        <a:rPr lang="ru" sz="1000" b="1" dirty="0">
                          <a:latin typeface="Times New Roman"/>
                        </a:rPr>
                        <a:t>в </a:t>
                      </a:r>
                      <a:r>
                        <a:rPr lang="ru" sz="1000" b="1" dirty="0" smtClean="0">
                          <a:latin typeface="Times New Roman"/>
                        </a:rPr>
                        <a:t>2023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2024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2025 год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57754"/>
              </p:ext>
            </p:extLst>
          </p:nvPr>
        </p:nvGraphicFramePr>
        <p:xfrm>
          <a:off x="0" y="1356190"/>
          <a:ext cx="9905999" cy="5501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63">
                  <a:extLst>
                    <a:ext uri="{9D8B030D-6E8A-4147-A177-3AD203B41FA5}">
                      <a16:colId xmlns="" xmlns:a16="http://schemas.microsoft.com/office/drawing/2014/main" val="1239104924"/>
                    </a:ext>
                  </a:extLst>
                </a:gridCol>
                <a:gridCol w="5268023">
                  <a:extLst>
                    <a:ext uri="{9D8B030D-6E8A-4147-A177-3AD203B41FA5}">
                      <a16:colId xmlns="" xmlns:a16="http://schemas.microsoft.com/office/drawing/2014/main" val="4089182128"/>
                    </a:ext>
                  </a:extLst>
                </a:gridCol>
                <a:gridCol w="917020">
                  <a:extLst>
                    <a:ext uri="{9D8B030D-6E8A-4147-A177-3AD203B41FA5}">
                      <a16:colId xmlns="" xmlns:a16="http://schemas.microsoft.com/office/drawing/2014/main" val="1243613896"/>
                    </a:ext>
                  </a:extLst>
                </a:gridCol>
                <a:gridCol w="688368">
                  <a:extLst>
                    <a:ext uri="{9D8B030D-6E8A-4147-A177-3AD203B41FA5}">
                      <a16:colId xmlns="" xmlns:a16="http://schemas.microsoft.com/office/drawing/2014/main" val="195236863"/>
                    </a:ext>
                  </a:extLst>
                </a:gridCol>
                <a:gridCol w="649177">
                  <a:extLst>
                    <a:ext uri="{9D8B030D-6E8A-4147-A177-3AD203B41FA5}">
                      <a16:colId xmlns="" xmlns:a16="http://schemas.microsoft.com/office/drawing/2014/main" val="3333239799"/>
                    </a:ext>
                  </a:extLst>
                </a:gridCol>
                <a:gridCol w="605566">
                  <a:extLst>
                    <a:ext uri="{9D8B030D-6E8A-4147-A177-3AD203B41FA5}">
                      <a16:colId xmlns="" xmlns:a16="http://schemas.microsoft.com/office/drawing/2014/main" val="1588443327"/>
                    </a:ext>
                  </a:extLst>
                </a:gridCol>
                <a:gridCol w="698728">
                  <a:extLst>
                    <a:ext uri="{9D8B030D-6E8A-4147-A177-3AD203B41FA5}">
                      <a16:colId xmlns="" xmlns:a16="http://schemas.microsoft.com/office/drawing/2014/main" val="3927196885"/>
                    </a:ext>
                  </a:extLst>
                </a:gridCol>
                <a:gridCol w="627054">
                  <a:extLst>
                    <a:ext uri="{9D8B030D-6E8A-4147-A177-3AD203B41FA5}">
                      <a16:colId xmlns="" xmlns:a16="http://schemas.microsoft.com/office/drawing/2014/main" val="4131740725"/>
                    </a:ext>
                  </a:extLst>
                </a:gridCol>
              </a:tblGrid>
              <a:tr h="865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2254611"/>
                  </a:ext>
                </a:extLst>
              </a:tr>
              <a:tr h="15184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Образовательные организации обеспечены материально-технической базой для внедрения цифровой образовательной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92078211"/>
                  </a:ext>
                </a:extLst>
              </a:tr>
              <a:tr h="78858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764577355"/>
                  </a:ext>
                </a:extLst>
              </a:tr>
              <a:tr h="15637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462654931"/>
                  </a:ext>
                </a:extLst>
              </a:tr>
              <a:tr h="7657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8332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258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99153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697117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  <a:endParaRPr lang="ru" sz="900" b="1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2021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2023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21796"/>
              </p:ext>
            </p:extLst>
          </p:nvPr>
        </p:nvGraphicFramePr>
        <p:xfrm>
          <a:off x="1" y="1253448"/>
          <a:ext cx="9906000" cy="5604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701758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757899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1100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градостроительство 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3275379"/>
                  </a:ext>
                </a:extLst>
              </a:tr>
              <a:tr h="4910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генерального плана Талдомского городского округа.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72624626"/>
                  </a:ext>
                </a:extLst>
              </a:tr>
              <a:tr h="3171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правил землепользования и застройки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  <a:tr h="122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35166987"/>
                  </a:ext>
                </a:extLst>
              </a:tr>
              <a:tr h="6185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0455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250989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9363"/>
              </p:ext>
            </p:extLst>
          </p:nvPr>
        </p:nvGraphicFramePr>
        <p:xfrm>
          <a:off x="-1" y="1253448"/>
          <a:ext cx="9906000" cy="56045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726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308579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4384342"/>
                  </a:ext>
                </a:extLst>
              </a:tr>
              <a:tr h="7653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9590494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092492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0378624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объектов, в отношении которых реализованы мероприятия по устройству архитектурно-художественного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3876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систем наружного освещения, в отношении которых реализованы мероприятия по устройству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  <a:tr h="428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35166987"/>
                  </a:ext>
                </a:extLst>
              </a:tr>
              <a:tr h="1987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0455529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59826597"/>
                  </a:ext>
                </a:extLst>
              </a:tr>
              <a:tr h="576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67402301"/>
                  </a:ext>
                </a:extLst>
              </a:tr>
              <a:tr h="287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 (МБУ/МАУ)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4074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77320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786634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70974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05758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55308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характеризующие </a:t>
                      </a:r>
                      <a:r>
                        <a:rPr lang="ru" sz="900" b="1" dirty="0">
                          <a:latin typeface="Times New Roman"/>
                        </a:rPr>
                        <a:t>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92835"/>
              </p:ext>
            </p:extLst>
          </p:nvPr>
        </p:nvGraphicFramePr>
        <p:xfrm>
          <a:off x="-1" y="1253448"/>
          <a:ext cx="9906000" cy="5604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6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338789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794881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664776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823395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580120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566657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6267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4384342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9590494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092492"/>
                  </a:ext>
                </a:extLst>
              </a:tr>
              <a:tr h="569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0378624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1961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  <a:tr h="4229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35166987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0455529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59826597"/>
                  </a:ext>
                </a:extLst>
              </a:tr>
              <a:tr h="569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2839,98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67402301"/>
                  </a:ext>
                </a:extLst>
              </a:tr>
              <a:tr h="2836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40743894"/>
                  </a:ext>
                </a:extLst>
              </a:tr>
              <a:tr h="3826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6667430"/>
                  </a:ext>
                </a:extLst>
              </a:tr>
              <a:tr h="2485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04580"/>
              </p:ext>
            </p:extLst>
          </p:nvPr>
        </p:nvGraphicFramePr>
        <p:xfrm>
          <a:off x="9054" y="398792"/>
          <a:ext cx="9896946" cy="839606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="" xmlns:a16="http://schemas.microsoft.com/office/drawing/2014/main" val="3098752159"/>
                    </a:ext>
                  </a:extLst>
                </a:gridCol>
                <a:gridCol w="5254570">
                  <a:extLst>
                    <a:ext uri="{9D8B030D-6E8A-4147-A177-3AD203B41FA5}">
                      <a16:colId xmlns="" xmlns:a16="http://schemas.microsoft.com/office/drawing/2014/main" val="3911756313"/>
                    </a:ext>
                  </a:extLst>
                </a:gridCol>
                <a:gridCol w="581151">
                  <a:extLst>
                    <a:ext uri="{9D8B030D-6E8A-4147-A177-3AD203B41FA5}">
                      <a16:colId xmlns="" xmlns:a16="http://schemas.microsoft.com/office/drawing/2014/main" val="3833402508"/>
                    </a:ext>
                  </a:extLst>
                </a:gridCol>
                <a:gridCol w="616449">
                  <a:extLst>
                    <a:ext uri="{9D8B030D-6E8A-4147-A177-3AD203B41FA5}">
                      <a16:colId xmlns="" xmlns:a16="http://schemas.microsoft.com/office/drawing/2014/main" val="1521738628"/>
                    </a:ext>
                  </a:extLst>
                </a:gridCol>
                <a:gridCol w="811659">
                  <a:extLst>
                    <a:ext uri="{9D8B030D-6E8A-4147-A177-3AD203B41FA5}">
                      <a16:colId xmlns="" xmlns:a16="http://schemas.microsoft.com/office/drawing/2014/main" val="2006119546"/>
                    </a:ext>
                  </a:extLst>
                </a:gridCol>
                <a:gridCol w="667820">
                  <a:extLst>
                    <a:ext uri="{9D8B030D-6E8A-4147-A177-3AD203B41FA5}">
                      <a16:colId xmlns="" xmlns:a16="http://schemas.microsoft.com/office/drawing/2014/main" val="1334942170"/>
                    </a:ext>
                  </a:extLst>
                </a:gridCol>
                <a:gridCol w="836238">
                  <a:extLst>
                    <a:ext uri="{9D8B030D-6E8A-4147-A177-3AD203B41FA5}">
                      <a16:colId xmlns=""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=""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693830"/>
              </p:ext>
            </p:extLst>
          </p:nvPr>
        </p:nvGraphicFramePr>
        <p:xfrm>
          <a:off x="-1" y="1253448"/>
          <a:ext cx="9906000" cy="5707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="" xmlns:a16="http://schemas.microsoft.com/office/drawing/2014/main" val="1988138043"/>
                    </a:ext>
                  </a:extLst>
                </a:gridCol>
                <a:gridCol w="5277144">
                  <a:extLst>
                    <a:ext uri="{9D8B030D-6E8A-4147-A177-3AD203B41FA5}">
                      <a16:colId xmlns="" xmlns:a16="http://schemas.microsoft.com/office/drawing/2014/main" val="27934653"/>
                    </a:ext>
                  </a:extLst>
                </a:gridCol>
                <a:gridCol w="589399">
                  <a:extLst>
                    <a:ext uri="{9D8B030D-6E8A-4147-A177-3AD203B41FA5}">
                      <a16:colId xmlns="" xmlns:a16="http://schemas.microsoft.com/office/drawing/2014/main" val="2283880720"/>
                    </a:ext>
                  </a:extLst>
                </a:gridCol>
                <a:gridCol w="626724">
                  <a:extLst>
                    <a:ext uri="{9D8B030D-6E8A-4147-A177-3AD203B41FA5}">
                      <a16:colId xmlns="" xmlns:a16="http://schemas.microsoft.com/office/drawing/2014/main" val="1176526023"/>
                    </a:ext>
                  </a:extLst>
                </a:gridCol>
                <a:gridCol w="770562">
                  <a:extLst>
                    <a:ext uri="{9D8B030D-6E8A-4147-A177-3AD203B41FA5}">
                      <a16:colId xmlns="" xmlns:a16="http://schemas.microsoft.com/office/drawing/2014/main" val="3445092647"/>
                    </a:ext>
                  </a:extLst>
                </a:gridCol>
                <a:gridCol w="698642">
                  <a:extLst>
                    <a:ext uri="{9D8B030D-6E8A-4147-A177-3AD203B41FA5}">
                      <a16:colId xmlns="" xmlns:a16="http://schemas.microsoft.com/office/drawing/2014/main" val="2774712888"/>
                    </a:ext>
                  </a:extLst>
                </a:gridCol>
                <a:gridCol w="744502">
                  <a:extLst>
                    <a:ext uri="{9D8B030D-6E8A-4147-A177-3AD203B41FA5}">
                      <a16:colId xmlns="" xmlns:a16="http://schemas.microsoft.com/office/drawing/2014/main" val="3450677485"/>
                    </a:ext>
                  </a:extLst>
                </a:gridCol>
                <a:gridCol w="705866">
                  <a:extLst>
                    <a:ext uri="{9D8B030D-6E8A-4147-A177-3AD203B41FA5}">
                      <a16:colId xmlns="" xmlns:a16="http://schemas.microsoft.com/office/drawing/2014/main" val="2632059858"/>
                    </a:ext>
                  </a:extLst>
                </a:gridCol>
              </a:tblGrid>
              <a:tr h="6548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7438434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38472833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79590494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4209249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20378624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неэнергоэффективных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49603176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приобретенной коммунальной техники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1478625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20909596"/>
                  </a:ext>
                </a:extLst>
              </a:tr>
              <a:tr h="4419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335166987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детских,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40455529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шкафов управления наружным освещением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59826597"/>
                  </a:ext>
                </a:extLst>
              </a:tr>
              <a:tr h="296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6667430"/>
                  </a:ext>
                </a:extLst>
              </a:tr>
              <a:tr h="5526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1607105,7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088051806"/>
                  </a:ext>
                </a:extLst>
              </a:tr>
              <a:tr h="2208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600266712"/>
                  </a:ext>
                </a:extLst>
              </a:tr>
              <a:tr h="2963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87321523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38221372"/>
                  </a:ext>
                </a:extLst>
              </a:tr>
              <a:tr h="204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3454015"/>
                  </a:ext>
                </a:extLst>
              </a:tr>
              <a:tr h="3998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03744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показатели муниципальных </a:t>
            </a:r>
            <a:r>
              <a:rPr lang="ru" sz="23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в динамике</a:t>
            </a:r>
            <a:endParaRPr lang="ru" sz="23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069257"/>
              </p:ext>
            </p:extLst>
          </p:nvPr>
        </p:nvGraphicFramePr>
        <p:xfrm>
          <a:off x="0" y="1300728"/>
          <a:ext cx="9906000" cy="5557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885">
                  <a:extLst>
                    <a:ext uri="{9D8B030D-6E8A-4147-A177-3AD203B41FA5}">
                      <a16:colId xmlns="" xmlns:a16="http://schemas.microsoft.com/office/drawing/2014/main" val="2970123435"/>
                    </a:ext>
                  </a:extLst>
                </a:gridCol>
                <a:gridCol w="5011824">
                  <a:extLst>
                    <a:ext uri="{9D8B030D-6E8A-4147-A177-3AD203B41FA5}">
                      <a16:colId xmlns="" xmlns:a16="http://schemas.microsoft.com/office/drawing/2014/main" val="1515144427"/>
                    </a:ext>
                  </a:extLst>
                </a:gridCol>
                <a:gridCol w="844446">
                  <a:extLst>
                    <a:ext uri="{9D8B030D-6E8A-4147-A177-3AD203B41FA5}">
                      <a16:colId xmlns="" xmlns:a16="http://schemas.microsoft.com/office/drawing/2014/main" val="3082241726"/>
                    </a:ext>
                  </a:extLst>
                </a:gridCol>
                <a:gridCol w="605360">
                  <a:extLst>
                    <a:ext uri="{9D8B030D-6E8A-4147-A177-3AD203B41FA5}">
                      <a16:colId xmlns="" xmlns:a16="http://schemas.microsoft.com/office/drawing/2014/main" val="3086783846"/>
                    </a:ext>
                  </a:extLst>
                </a:gridCol>
                <a:gridCol w="775693">
                  <a:extLst>
                    <a:ext uri="{9D8B030D-6E8A-4147-A177-3AD203B41FA5}">
                      <a16:colId xmlns="" xmlns:a16="http://schemas.microsoft.com/office/drawing/2014/main" val="1793288063"/>
                    </a:ext>
                  </a:extLst>
                </a:gridCol>
                <a:gridCol w="712592">
                  <a:extLst>
                    <a:ext uri="{9D8B030D-6E8A-4147-A177-3AD203B41FA5}">
                      <a16:colId xmlns="" xmlns:a16="http://schemas.microsoft.com/office/drawing/2014/main" val="2853907351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1651933887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1423412343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</a:t>
                      </a:r>
                      <a:r>
                        <a:rPr lang="ru-RU" sz="2000" b="1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</a:t>
                      </a:r>
                      <a:r>
                        <a:rPr lang="ru-RU" sz="2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из аварийного жилищного </a:t>
                      </a:r>
                      <a:r>
                        <a:rPr lang="ru-RU" sz="20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фонда»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36549970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747688307"/>
                  </a:ext>
                </a:extLst>
              </a:tr>
              <a:tr h="3844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82893403"/>
                  </a:ext>
                </a:extLst>
              </a:tr>
              <a:tr h="5663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 до 01.01.2017, переселенных по второй подпрограмме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855044327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переселенных жителей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900659985"/>
                  </a:ext>
                </a:extLst>
              </a:tr>
              <a:tr h="5044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27679485"/>
                  </a:ext>
                </a:extLst>
              </a:tr>
              <a:tr h="9993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792720572"/>
                  </a:ext>
                </a:extLst>
              </a:tr>
              <a:tr h="7719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10496919"/>
                  </a:ext>
                </a:extLst>
              </a:tr>
              <a:tr h="571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      -</a:t>
                      </a:r>
                      <a:endParaRPr lang="ru-RU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467287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843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=""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=""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=""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=""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=""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=""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=""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Количественные и/или качественные приоритетные показатели</a:t>
                      </a:r>
                      <a:r>
                        <a:rPr lang="ru" sz="9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Фактическое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2022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>
                          <a:latin typeface="Times New Roman"/>
                        </a:rPr>
                        <a:t>Плановое значение </a:t>
                      </a:r>
                      <a:r>
                        <a:rPr lang="ru" sz="900" b="1" dirty="0" smtClean="0">
                          <a:latin typeface="Times New Roman"/>
                        </a:rPr>
                        <a:t>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900" b="1" dirty="0" smtClean="0">
                          <a:latin typeface="Times New Roman"/>
                        </a:rPr>
                        <a:t> </a:t>
                      </a:r>
                      <a:r>
                        <a:rPr lang="ru" sz="900" b="1" dirty="0">
                          <a:latin typeface="Times New Roman"/>
                        </a:rPr>
                        <a:t>в </a:t>
                      </a:r>
                      <a:r>
                        <a:rPr lang="ru" sz="900" b="1" dirty="0" smtClean="0">
                          <a:latin typeface="Times New Roman"/>
                        </a:rPr>
                        <a:t>2023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году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2024 год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2025 год 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130035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572952"/>
              </p:ext>
            </p:extLst>
          </p:nvPr>
        </p:nvGraphicFramePr>
        <p:xfrm>
          <a:off x="-198" y="1129243"/>
          <a:ext cx="9944965" cy="574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43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121022">
                  <a:extLst>
                    <a:ext uri="{9D8B030D-6E8A-4147-A177-3AD203B41FA5}">
                      <a16:colId xmlns="" xmlns:a16="http://schemas.microsoft.com/office/drawing/2014/main" val="1010632247"/>
                    </a:ext>
                  </a:extLst>
                </a:gridCol>
                <a:gridCol w="1329400">
                  <a:extLst>
                    <a:ext uri="{9D8B030D-6E8A-4147-A177-3AD203B41FA5}">
                      <a16:colId xmlns="" xmlns:a16="http://schemas.microsoft.com/office/drawing/2014/main" val="947957409"/>
                    </a:ext>
                  </a:extLst>
                </a:gridCol>
                <a:gridCol w="483604">
                  <a:extLst>
                    <a:ext uri="{9D8B030D-6E8A-4147-A177-3AD203B41FA5}">
                      <a16:colId xmlns="" xmlns:a16="http://schemas.microsoft.com/office/drawing/2014/main" val="3866088486"/>
                    </a:ext>
                  </a:extLst>
                </a:gridCol>
                <a:gridCol w="697090">
                  <a:extLst>
                    <a:ext uri="{9D8B030D-6E8A-4147-A177-3AD203B41FA5}">
                      <a16:colId xmlns="" xmlns:a16="http://schemas.microsoft.com/office/drawing/2014/main" val="3773359605"/>
                    </a:ext>
                  </a:extLst>
                </a:gridCol>
                <a:gridCol w="585960">
                  <a:extLst>
                    <a:ext uri="{9D8B030D-6E8A-4147-A177-3AD203B41FA5}">
                      <a16:colId xmlns="" xmlns:a16="http://schemas.microsoft.com/office/drawing/2014/main" val="1850299021"/>
                    </a:ext>
                  </a:extLst>
                </a:gridCol>
                <a:gridCol w="700851">
                  <a:extLst>
                    <a:ext uri="{9D8B030D-6E8A-4147-A177-3AD203B41FA5}">
                      <a16:colId xmlns="" xmlns:a16="http://schemas.microsoft.com/office/drawing/2014/main" val="1860750224"/>
                    </a:ext>
                  </a:extLst>
                </a:gridCol>
                <a:gridCol w="541789">
                  <a:extLst>
                    <a:ext uri="{9D8B030D-6E8A-4147-A177-3AD203B41FA5}">
                      <a16:colId xmlns="" xmlns:a16="http://schemas.microsoft.com/office/drawing/2014/main" val="2283596102"/>
                    </a:ext>
                  </a:extLst>
                </a:gridCol>
                <a:gridCol w="586421">
                  <a:extLst>
                    <a:ext uri="{9D8B030D-6E8A-4147-A177-3AD203B41FA5}">
                      <a16:colId xmlns="" xmlns:a16="http://schemas.microsoft.com/office/drawing/2014/main" val="3484574396"/>
                    </a:ext>
                  </a:extLst>
                </a:gridCol>
                <a:gridCol w="554804">
                  <a:extLst>
                    <a:ext uri="{9D8B030D-6E8A-4147-A177-3AD203B41FA5}">
                      <a16:colId xmlns="" xmlns:a16="http://schemas.microsoft.com/office/drawing/2014/main" val="880475635"/>
                    </a:ext>
                  </a:extLst>
                </a:gridCol>
                <a:gridCol w="652286">
                  <a:extLst>
                    <a:ext uri="{9D8B030D-6E8A-4147-A177-3AD203B41FA5}">
                      <a16:colId xmlns="" xmlns:a16="http://schemas.microsoft.com/office/drawing/2014/main" val="2283007513"/>
                    </a:ext>
                  </a:extLst>
                </a:gridCol>
                <a:gridCol w="711222">
                  <a:extLst>
                    <a:ext uri="{9D8B030D-6E8A-4147-A177-3AD203B41FA5}">
                      <a16:colId xmlns="" xmlns:a16="http://schemas.microsoft.com/office/drawing/2014/main" val="1456664768"/>
                    </a:ext>
                  </a:extLst>
                </a:gridCol>
                <a:gridCol w="632773">
                  <a:extLst>
                    <a:ext uri="{9D8B030D-6E8A-4147-A177-3AD203B41FA5}">
                      <a16:colId xmlns="" xmlns:a16="http://schemas.microsoft.com/office/drawing/2014/main" val="1641978322"/>
                    </a:ext>
                  </a:extLst>
                </a:gridCol>
              </a:tblGrid>
              <a:tr h="4521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932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989716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3546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подвоза обучающихся к месту обучения в муниципальные общеобразовательные организации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Московской области за счет средств местного бюджета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122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150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4470400"/>
            <a:ext cx="43053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4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637426"/>
              </p:ext>
            </p:extLst>
          </p:nvPr>
        </p:nvGraphicFramePr>
        <p:xfrm>
          <a:off x="1" y="1117599"/>
          <a:ext cx="9906001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522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917646">
                  <a:extLst>
                    <a:ext uri="{9D8B030D-6E8A-4147-A177-3AD203B41FA5}">
                      <a16:colId xmlns="" xmlns:a16="http://schemas.microsoft.com/office/drawing/2014/main" val="538586828"/>
                    </a:ext>
                  </a:extLst>
                </a:gridCol>
                <a:gridCol w="1267464">
                  <a:extLst>
                    <a:ext uri="{9D8B030D-6E8A-4147-A177-3AD203B41FA5}">
                      <a16:colId xmlns="" xmlns:a16="http://schemas.microsoft.com/office/drawing/2014/main" val="3636379830"/>
                    </a:ext>
                  </a:extLst>
                </a:gridCol>
                <a:gridCol w="596384">
                  <a:extLst>
                    <a:ext uri="{9D8B030D-6E8A-4147-A177-3AD203B41FA5}">
                      <a16:colId xmlns="" xmlns:a16="http://schemas.microsoft.com/office/drawing/2014/main" val="2146362065"/>
                    </a:ext>
                  </a:extLst>
                </a:gridCol>
                <a:gridCol w="668249">
                  <a:extLst>
                    <a:ext uri="{9D8B030D-6E8A-4147-A177-3AD203B41FA5}">
                      <a16:colId xmlns="" xmlns:a16="http://schemas.microsoft.com/office/drawing/2014/main" val="3738524157"/>
                    </a:ext>
                  </a:extLst>
                </a:gridCol>
                <a:gridCol w="522658">
                  <a:extLst>
                    <a:ext uri="{9D8B030D-6E8A-4147-A177-3AD203B41FA5}">
                      <a16:colId xmlns="" xmlns:a16="http://schemas.microsoft.com/office/drawing/2014/main" val="4120039923"/>
                    </a:ext>
                  </a:extLst>
                </a:gridCol>
                <a:gridCol w="630378">
                  <a:extLst>
                    <a:ext uri="{9D8B030D-6E8A-4147-A177-3AD203B41FA5}">
                      <a16:colId xmlns="" xmlns:a16="http://schemas.microsoft.com/office/drawing/2014/main" val="4163480728"/>
                    </a:ext>
                  </a:extLst>
                </a:gridCol>
                <a:gridCol w="497628">
                  <a:extLst>
                    <a:ext uri="{9D8B030D-6E8A-4147-A177-3AD203B41FA5}">
                      <a16:colId xmlns="" xmlns:a16="http://schemas.microsoft.com/office/drawing/2014/main" val="894154506"/>
                    </a:ext>
                  </a:extLst>
                </a:gridCol>
                <a:gridCol w="681024">
                  <a:extLst>
                    <a:ext uri="{9D8B030D-6E8A-4147-A177-3AD203B41FA5}">
                      <a16:colId xmlns="" xmlns:a16="http://schemas.microsoft.com/office/drawing/2014/main" val="434874668"/>
                    </a:ext>
                  </a:extLst>
                </a:gridCol>
                <a:gridCol w="489636">
                  <a:extLst>
                    <a:ext uri="{9D8B030D-6E8A-4147-A177-3AD203B41FA5}">
                      <a16:colId xmlns="" xmlns:a16="http://schemas.microsoft.com/office/drawing/2014/main" val="4201875273"/>
                    </a:ext>
                  </a:extLst>
                </a:gridCol>
                <a:gridCol w="732459">
                  <a:extLst>
                    <a:ext uri="{9D8B030D-6E8A-4147-A177-3AD203B41FA5}">
                      <a16:colId xmlns="" xmlns:a16="http://schemas.microsoft.com/office/drawing/2014/main" val="3101420974"/>
                    </a:ext>
                  </a:extLst>
                </a:gridCol>
                <a:gridCol w="682658">
                  <a:extLst>
                    <a:ext uri="{9D8B030D-6E8A-4147-A177-3AD203B41FA5}">
                      <a16:colId xmlns="" xmlns:a16="http://schemas.microsoft.com/office/drawing/2014/main" val="46743490"/>
                    </a:ext>
                  </a:extLst>
                </a:gridCol>
                <a:gridCol w="629295">
                  <a:extLst>
                    <a:ext uri="{9D8B030D-6E8A-4147-A177-3AD203B41FA5}">
                      <a16:colId xmlns="" xmlns:a16="http://schemas.microsoft.com/office/drawing/2014/main" val="1179755552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сленность</a:t>
                      </a:r>
                    </a:p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963572">
                <a:tc gridSpan="13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компенсации родительской платы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на 2023-2027 годы</a:t>
                      </a:r>
                      <a:r>
                        <a:rPr lang="ru-RU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1 833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12 120,0</a:t>
                      </a:r>
                      <a:endParaRPr lang="ru-RU" sz="10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508500"/>
            <a:ext cx="43307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2023-2027 годы </a:t>
            </a:r>
            <a:endParaRPr lang="ru" sz="2400" b="1" i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436075"/>
              </p:ext>
            </p:extLst>
          </p:nvPr>
        </p:nvGraphicFramePr>
        <p:xfrm>
          <a:off x="0" y="1314178"/>
          <a:ext cx="9906001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297">
                  <a:extLst>
                    <a:ext uri="{9D8B030D-6E8A-4147-A177-3AD203B41FA5}">
                      <a16:colId xmlns="" xmlns:a16="http://schemas.microsoft.com/office/drawing/2014/main" val="1250222763"/>
                    </a:ext>
                  </a:extLst>
                </a:gridCol>
                <a:gridCol w="1035282">
                  <a:extLst>
                    <a:ext uri="{9D8B030D-6E8A-4147-A177-3AD203B41FA5}">
                      <a16:colId xmlns="" xmlns:a16="http://schemas.microsoft.com/office/drawing/2014/main" val="274483307"/>
                    </a:ext>
                  </a:extLst>
                </a:gridCol>
                <a:gridCol w="1325186">
                  <a:extLst>
                    <a:ext uri="{9D8B030D-6E8A-4147-A177-3AD203B41FA5}">
                      <a16:colId xmlns="" xmlns:a16="http://schemas.microsoft.com/office/drawing/2014/main" val="4187839531"/>
                    </a:ext>
                  </a:extLst>
                </a:gridCol>
                <a:gridCol w="689991">
                  <a:extLst>
                    <a:ext uri="{9D8B030D-6E8A-4147-A177-3AD203B41FA5}">
                      <a16:colId xmlns="" xmlns:a16="http://schemas.microsoft.com/office/drawing/2014/main" val="2739550010"/>
                    </a:ext>
                  </a:extLst>
                </a:gridCol>
                <a:gridCol w="653093">
                  <a:extLst>
                    <a:ext uri="{9D8B030D-6E8A-4147-A177-3AD203B41FA5}">
                      <a16:colId xmlns="" xmlns:a16="http://schemas.microsoft.com/office/drawing/2014/main" val="1974528593"/>
                    </a:ext>
                  </a:extLst>
                </a:gridCol>
                <a:gridCol w="556113">
                  <a:extLst>
                    <a:ext uri="{9D8B030D-6E8A-4147-A177-3AD203B41FA5}">
                      <a16:colId xmlns="" xmlns:a16="http://schemas.microsoft.com/office/drawing/2014/main" val="4260757415"/>
                    </a:ext>
                  </a:extLst>
                </a:gridCol>
                <a:gridCol w="119247">
                  <a:extLst>
                    <a:ext uri="{9D8B030D-6E8A-4147-A177-3AD203B41FA5}">
                      <a16:colId xmlns="" xmlns:a16="http://schemas.microsoft.com/office/drawing/2014/main" val="3015286406"/>
                    </a:ext>
                  </a:extLst>
                </a:gridCol>
                <a:gridCol w="586063">
                  <a:extLst>
                    <a:ext uri="{9D8B030D-6E8A-4147-A177-3AD203B41FA5}">
                      <a16:colId xmlns="" xmlns:a16="http://schemas.microsoft.com/office/drawing/2014/main" val="331495475"/>
                    </a:ext>
                  </a:extLst>
                </a:gridCol>
                <a:gridCol w="531125">
                  <a:extLst>
                    <a:ext uri="{9D8B030D-6E8A-4147-A177-3AD203B41FA5}">
                      <a16:colId xmlns="" xmlns:a16="http://schemas.microsoft.com/office/drawing/2014/main" val="1984153343"/>
                    </a:ext>
                  </a:extLst>
                </a:gridCol>
                <a:gridCol w="719144">
                  <a:extLst>
                    <a:ext uri="{9D8B030D-6E8A-4147-A177-3AD203B41FA5}">
                      <a16:colId xmlns="" xmlns:a16="http://schemas.microsoft.com/office/drawing/2014/main" val="253172668"/>
                    </a:ext>
                  </a:extLst>
                </a:gridCol>
                <a:gridCol w="524164">
                  <a:extLst>
                    <a:ext uri="{9D8B030D-6E8A-4147-A177-3AD203B41FA5}">
                      <a16:colId xmlns="" xmlns:a16="http://schemas.microsoft.com/office/drawing/2014/main" val="2849817710"/>
                    </a:ext>
                  </a:extLst>
                </a:gridCol>
                <a:gridCol w="670912">
                  <a:extLst>
                    <a:ext uri="{9D8B030D-6E8A-4147-A177-3AD203B41FA5}">
                      <a16:colId xmlns="" xmlns:a16="http://schemas.microsoft.com/office/drawing/2014/main" val="1487863851"/>
                    </a:ext>
                  </a:extLst>
                </a:gridCol>
                <a:gridCol w="587835">
                  <a:extLst>
                    <a:ext uri="{9D8B030D-6E8A-4147-A177-3AD203B41FA5}">
                      <a16:colId xmlns="" xmlns:a16="http://schemas.microsoft.com/office/drawing/2014/main" val="1109896081"/>
                    </a:ext>
                  </a:extLst>
                </a:gridCol>
                <a:gridCol w="620549">
                  <a:extLst>
                    <a:ext uri="{9D8B030D-6E8A-4147-A177-3AD203B41FA5}">
                      <a16:colId xmlns="" xmlns:a16="http://schemas.microsoft.com/office/drawing/2014/main" val="2251920957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02432907"/>
                  </a:ext>
                </a:extLst>
              </a:tr>
              <a:tr h="806374">
                <a:tc gridSpan="14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20 718,62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31 333,4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4508500"/>
            <a:ext cx="43688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20549</TotalTime>
  <Words>28011</Words>
  <Application>Microsoft Office PowerPoint</Application>
  <PresentationFormat>Лист A4 (210x297 мм)</PresentationFormat>
  <Paragraphs>8172</Paragraphs>
  <Slides>121</Slides>
  <Notes>88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121</vt:i4>
      </vt:variant>
    </vt:vector>
  </HeadingPairs>
  <TitlesOfParts>
    <vt:vector size="130" baseType="lpstr">
      <vt:lpstr>Arial</vt:lpstr>
      <vt:lpstr>Calibri</vt:lpstr>
      <vt:lpstr>Century Gothic</vt:lpstr>
      <vt:lpstr>Courier New</vt:lpstr>
      <vt:lpstr>Inter Medium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2024 году – 355 774,59 тыс. руб.----------------------------------------------------------     18,38 %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2025 году – 14 670,069 тыс. руб. ------------------------------------------------------------ 0,69%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2026 году – 9 810,612 тыс. руб.   ------------------------------------------------------------  0,41%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2416</cp:revision>
  <cp:lastPrinted>2024-03-06T09:11:54Z</cp:lastPrinted>
  <dcterms:modified xsi:type="dcterms:W3CDTF">2024-03-06T09:16:58Z</dcterms:modified>
</cp:coreProperties>
</file>