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71" r:id="rId2"/>
  </p:sldMasterIdLst>
  <p:notesMasterIdLst>
    <p:notesMasterId r:id="rId5"/>
  </p:notesMasterIdLst>
  <p:handoutMasterIdLst>
    <p:handoutMasterId r:id="rId6"/>
  </p:handoutMasterIdLst>
  <p:sldIdLst>
    <p:sldId id="2603" r:id="rId3"/>
    <p:sldId id="2648" r:id="rId4"/>
  </p:sldIdLst>
  <p:sldSz cx="12192000" cy="6858000"/>
  <p:notesSz cx="6858000" cy="9144000"/>
  <p:embeddedFontLst>
    <p:embeddedFont>
      <p:font typeface="Segoe UI Semilight" pitchFamily="34" charset="0"/>
      <p:regular r:id="rId7"/>
      <p:italic r:id="rId8"/>
    </p:embeddedFont>
    <p:embeddedFont>
      <p:font typeface="Calibri Light" pitchFamily="34" charset="0"/>
      <p:regular r:id="rId9"/>
      <p:italic r:id="rId10"/>
    </p:embeddedFont>
    <p:embeddedFont>
      <p:font typeface="Segoe UI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Helvetica" pitchFamily="34" charset="0"/>
      <p:regular r:id="rId19"/>
      <p:bold r:id="rId20"/>
      <p:italic r:id="rId21"/>
      <p:boldItalic r:id="rId22"/>
    </p:embeddedFont>
    <p:embeddedFont>
      <p:font typeface="Segoe UI Black" pitchFamily="34" charset="0"/>
      <p:bold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356B"/>
    <a:srgbClr val="FFFFFF"/>
    <a:srgbClr val="670449"/>
    <a:srgbClr val="E9D3DE"/>
    <a:srgbClr val="A5A5A5"/>
    <a:srgbClr val="636363"/>
    <a:srgbClr val="D5DAE4"/>
    <a:srgbClr val="E6E6E6"/>
    <a:srgbClr val="BF9000"/>
    <a:srgbClr val="4372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374" autoAdjust="0"/>
  </p:normalViewPr>
  <p:slideViewPr>
    <p:cSldViewPr snapToGrid="0">
      <p:cViewPr varScale="1">
        <p:scale>
          <a:sx n="112" d="100"/>
          <a:sy n="112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xmlns="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:a16="http://schemas.microsoft.com/office/drawing/2014/main" xmlns="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829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1979314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2278581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xmlns="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3928672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xmlns="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3928672"/>
            <a:ext cx="2743201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4227939"/>
            <a:ext cx="2743201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6768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1" y="3898997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4" y="1979314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xmlns="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09" y="2864374"/>
            <a:ext cx="2439063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08" y="3163641"/>
            <a:ext cx="2439063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xmlns="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26" y="4910835"/>
            <a:ext cx="2960745" cy="2862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5" y="5210102"/>
            <a:ext cx="2960745" cy="3416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58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1502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8" y="2355178"/>
            <a:ext cx="4673306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283C79-CDFB-4D67-8A29-98EE845B35CE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364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847" y="2357107"/>
            <a:ext cx="6400306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2" y="2541266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B61182-DB22-4658-8C5A-C20008F3212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01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635" y="2577650"/>
            <a:ext cx="6400306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0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044D3D-AE5A-4F44-AF2D-956AAD3FF51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13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67265F-9EFD-42AE-9441-799B2987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B3197BC-3B28-4D63-ABDB-A513E36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46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EE0A88-F5ED-4E11-8ED3-DBFAE5FD83A3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5E6498-D836-4D21-9893-870009FF6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639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635" y="1269216"/>
            <a:ext cx="6400306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4C8D8-0708-4117-A907-E1641C3C7BAF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25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940DF7-813E-41D3-B713-37F71150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0D348E-0FEA-4CF4-965E-0A714893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651F07-3A09-46CB-85EF-4B3B5911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07D4C26-2763-4D7A-AA07-97192D6B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2EA8DC-373E-4108-8B44-D1E5DB35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0486DA-F663-40AD-AB08-886DC64DDBC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A12C714F-2BCC-49DA-9E2E-0BE4DF09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408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6054C8-B084-4CBA-A8FF-F4C532CF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37FFC5-0C5F-48BF-AF90-BF3763F2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08B02F-D69D-4F58-86DA-FCA16991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30" y="2057400"/>
            <a:ext cx="41333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983570-D018-43EA-A8FC-58C32715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9715A0-E4F5-4896-9BCA-105CBC56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2109A9-BCCA-49BE-9DE7-D41C118BC619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EE995F5E-776F-4EEE-8F47-87E351B52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689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xmlns="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xmlns="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098809"/>
            <a:ext cx="10914742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55022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55C102-D731-41C5-9236-43465C18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872986-D9B1-4ACC-8B8C-63C17E8CC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82E32A-4E29-4137-B7C4-92688C9C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02C3F4-090A-4CAB-8264-1684D1ED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AD3B78-AE40-496C-AA42-81564F0BA380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55BA1BEE-9A24-494D-B08F-49D5FFF38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1788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D9C2C3-E5CC-4954-ABB9-94C3C0E2B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2847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ECF700-A966-4C66-B7AF-1B82F4881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8593" y="365125"/>
            <a:ext cx="7903907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73356-CA8B-4195-9B40-62958650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9D4838-2ABA-44C7-91B7-2DEADE6F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193651-A2B0-41B8-B0B6-AD9D90A0DAE4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DCC5454-20FC-4309-A0D5-3CD271AAE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45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00B0F0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 lang="ru-RU" smtClean="0"/>
              <a:pPr/>
              <a:t>‹#›</a:t>
            </a:fld>
            <a:endParaRPr lang="ru-RU" dirty="0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39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82074C-6643-E684-A804-B55FA97D0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466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636E4B-2848-2CD9-5839-0C6728E5B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987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690FB8-153B-1996-F2B5-C4D75CA10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5831" y="4894003"/>
            <a:ext cx="1094886" cy="15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06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A356B"/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610DFB-9356-A412-337F-321A36EDA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5831" y="4894002"/>
            <a:ext cx="1094887" cy="15398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678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636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57DD8C-DF6C-12DF-0965-816A90BAD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5831" y="5519057"/>
            <a:ext cx="4440984" cy="914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6353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46DADC6-6C87-3DDC-78EE-7706EFF754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A3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5831" y="1122363"/>
            <a:ext cx="9812170" cy="238760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831" y="3602038"/>
            <a:ext cx="9812170" cy="8597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39A92B-AD09-9193-CAD9-9304C8218F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5831" y="4885893"/>
            <a:ext cx="110065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745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F71D054-17C6-A047-9B54-1695A9ED5C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2773" y="7416"/>
            <a:ext cx="10287000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77769" y="104258"/>
            <a:ext cx="1420446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F610A-D646-40CC-AEB6-20D3E7E9A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9" y="120491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99D1987-C336-484B-AE7D-D6B0D6B5A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9" y="368458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2BB6DF-89A0-4E47-BBCC-C9B332E9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6C5E67-74C9-497E-A2BD-52D54755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90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7B44057-189B-A043-81AA-2C868A9EBB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237" y="8021"/>
            <a:ext cx="10799763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CB1E88C-1CC8-9A49-914F-74AF9F268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r="77739"/>
          <a:stretch/>
        </p:blipFill>
        <p:spPr>
          <a:xfrm>
            <a:off x="10677769" y="104258"/>
            <a:ext cx="316198" cy="24398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160F27-0E34-A64C-891C-63B6C534F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22029" t="-3082"/>
          <a:stretch/>
        </p:blipFill>
        <p:spPr>
          <a:xfrm>
            <a:off x="10993967" y="104258"/>
            <a:ext cx="1111254" cy="2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920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0E3A2F7-5FCA-4D4E-B065-AA8AB240BE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455" y="0"/>
            <a:ext cx="1036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0C9AA69-2AE7-B74C-8685-517949C0E075}"/>
              </a:ext>
            </a:extLst>
          </p:cNvPr>
          <p:cNvSpPr/>
          <p:nvPr userDrawn="1"/>
        </p:nvSpPr>
        <p:spPr>
          <a:xfrm>
            <a:off x="0" y="0"/>
            <a:ext cx="11395328" cy="6874042"/>
          </a:xfrm>
          <a:prstGeom prst="rect">
            <a:avLst/>
          </a:prstGeom>
          <a:gradFill>
            <a:gsLst>
              <a:gs pos="70000">
                <a:srgbClr val="FFFFFF">
                  <a:alpha val="47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6350">
            <a:noFill/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45E11F9-D2DF-1B4D-921C-10E3464D83A9}"/>
              </a:ext>
            </a:extLst>
          </p:cNvPr>
          <p:cNvCxnSpPr>
            <a:cxnSpLocks/>
          </p:cNvCxnSpPr>
          <p:nvPr userDrawn="1"/>
        </p:nvCxnSpPr>
        <p:spPr>
          <a:xfrm flipH="1">
            <a:off x="219443" y="468403"/>
            <a:ext cx="11753114" cy="0"/>
          </a:xfrm>
          <a:prstGeom prst="line">
            <a:avLst/>
          </a:prstGeom>
          <a:noFill/>
          <a:ln w="73025" cap="flat" cmpd="sng" algn="ctr">
            <a:gradFill flip="none" rotWithShape="1">
              <a:gsLst>
                <a:gs pos="100000">
                  <a:srgbClr val="820449"/>
                </a:gs>
                <a:gs pos="0">
                  <a:srgbClr val="1A356B"/>
                </a:gs>
              </a:gsLst>
              <a:lin ang="10800000" scaled="1"/>
              <a:tileRect/>
            </a:gradFill>
            <a:prstDash val="solid"/>
          </a:ln>
          <a:effectLst/>
        </p:spPr>
      </p:cxnSp>
      <p:sp>
        <p:nvSpPr>
          <p:cNvPr id="14" name="Полилиния: фигура 12">
            <a:extLst>
              <a:ext uri="{FF2B5EF4-FFF2-40B4-BE49-F238E27FC236}">
                <a16:creationId xmlns:a16="http://schemas.microsoft.com/office/drawing/2014/main" xmlns="" id="{FE0B221A-ACDC-5240-A4C4-3BCA303622B3}"/>
              </a:ext>
            </a:extLst>
          </p:cNvPr>
          <p:cNvSpPr/>
          <p:nvPr userDrawn="1"/>
        </p:nvSpPr>
        <p:spPr>
          <a:xfrm>
            <a:off x="11032337" y="6432551"/>
            <a:ext cx="1159663" cy="378704"/>
          </a:xfrm>
          <a:custGeom>
            <a:avLst/>
            <a:gdLst>
              <a:gd name="connsiteX0" fmla="*/ 133516 w 1159663"/>
              <a:gd name="connsiteY0" fmla="*/ 0 h 378704"/>
              <a:gd name="connsiteX1" fmla="*/ 1159663 w 1159663"/>
              <a:gd name="connsiteY1" fmla="*/ 0 h 378704"/>
              <a:gd name="connsiteX2" fmla="*/ 1159663 w 1159663"/>
              <a:gd name="connsiteY2" fmla="*/ 378704 h 378704"/>
              <a:gd name="connsiteX3" fmla="*/ 0 w 1159663"/>
              <a:gd name="connsiteY3" fmla="*/ 378704 h 37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663" h="378704">
                <a:moveTo>
                  <a:pt x="133516" y="0"/>
                </a:moveTo>
                <a:lnTo>
                  <a:pt x="1159663" y="0"/>
                </a:lnTo>
                <a:lnTo>
                  <a:pt x="1159663" y="378704"/>
                </a:lnTo>
                <a:lnTo>
                  <a:pt x="0" y="378704"/>
                </a:lnTo>
                <a:close/>
              </a:path>
            </a:pathLst>
          </a:custGeom>
          <a:gradFill>
            <a:gsLst>
              <a:gs pos="0">
                <a:srgbClr val="1A356B"/>
              </a:gs>
              <a:gs pos="100000">
                <a:srgbClr val="82044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2326E7B-D6EF-084F-980F-BD3C71D7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43" y="60082"/>
            <a:ext cx="10373795" cy="348240"/>
          </a:xfrm>
        </p:spPr>
        <p:txBody>
          <a:bodyPr>
            <a:normAutofit/>
          </a:bodyPr>
          <a:lstStyle>
            <a:lvl1pPr>
              <a:defRPr kumimoji="1" lang="ru-RU" sz="2400" b="1" kern="1200" dirty="0" smtClean="0">
                <a:solidFill>
                  <a:srgbClr val="1A356B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xmlns="" id="{D7329CFA-B507-4D44-97F9-6D2075BB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580" y="6440103"/>
            <a:ext cx="519023" cy="365125"/>
          </a:xfrm>
        </p:spPr>
        <p:txBody>
          <a:bodyPr/>
          <a:lstStyle>
            <a:lvl1pPr>
              <a:defRPr kumimoji="1" lang="ru-RU" sz="1400" b="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Calibri" panose="020F0502020204030204"/>
              </a:defRPr>
            </a:lvl1pPr>
          </a:lstStyle>
          <a:p>
            <a:fld id="{57EBBE1A-037E-476C-8D0F-9DD7F516AD1A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  <a:sym typeface="Calibri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CF089C-5AF7-3E4D-997A-2563704481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80016" y="111802"/>
            <a:ext cx="1425205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52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B0347-4798-4168-B0AA-D0AFDB31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328EFA-1582-48C9-B153-A672485AA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FB8FCF-C3E1-4438-AF7D-F1812FDC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3C9F82-FE2A-4D35-883F-39896DFC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9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1D78CE-980C-426B-8493-868251D4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2AD68D-6A09-4B7F-B3C0-C8ECE55F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BFF39E-7B59-4C12-8EE4-98DD9B06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30BF73-FDEC-4B39-84FC-651099F1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7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BBCB57-CA18-46C5-86FE-58992F70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20BFFF-7ADE-4CBF-A555-8D3AAB38E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9AED1F-A876-4DBA-AB16-A2A5EDC25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37795A-5A00-43C2-8B49-F7F7210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E3F89C-0BA7-42CA-8C38-297D57C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DA32ED-A6D6-4D6C-875C-C8066096B20C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01FFEB8-0761-49B3-9D8C-1C36F2BD9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30" y="1681163"/>
            <a:ext cx="53589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30" y="2505075"/>
            <a:ext cx="535894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811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8117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CFC9A0-9CF8-431D-99DE-4E49BB5A2FC7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68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8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3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56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9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B1121-A2D2-49FB-A422-30384039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365125"/>
            <a:ext cx="1091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F70F9A-F36A-4527-BD9B-109D985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825625"/>
            <a:ext cx="109147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E518AC-C3BF-41B0-9ACB-DE2CAA1DB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629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E0C42A-7800-43F6-98E3-72E29B493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0171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 b="1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930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9" r:id="rId9"/>
    <p:sldLayoutId id="2147483665" r:id="rId10"/>
    <p:sldLayoutId id="2147483666" r:id="rId11"/>
    <p:sldLayoutId id="2147483663" r:id="rId12"/>
    <p:sldLayoutId id="2147483664" r:id="rId13"/>
    <p:sldLayoutId id="2147483662" r:id="rId14"/>
    <p:sldLayoutId id="2147483655" r:id="rId15"/>
    <p:sldLayoutId id="2147483661" r:id="rId16"/>
    <p:sldLayoutId id="2147483660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Segoe UI Black" panose="020B0A02040204020203" pitchFamily="34" charset="0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7EBBE1A-037E-476C-8D0F-9DD7F516AD1A}" type="slidenum">
              <a:rPr lang="ru-RU" smtClean="0">
                <a:solidFill>
                  <a:prstClr val="black">
                    <a:tint val="75000"/>
                  </a:prstClr>
                </a:solidFill>
                <a:sym typeface="Calibri" panose="020F0502020204030204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0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17349" y="1415411"/>
            <a:ext cx="10667056" cy="231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15255" tIns="15255" rIns="15255" bIns="15255" numCol="1" anchor="b" anchorCtr="0" compatLnSpc="1">
            <a:prstTxWarp prst="textNoShape">
              <a:avLst/>
            </a:prstTxWarp>
          </a:bodyPr>
          <a:lstStyle>
            <a:lvl1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7700">
                <a:solidFill>
                  <a:schemeClr val="bg1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1pPr>
            <a:lvl2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2pPr>
            <a:lvl3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3pPr>
            <a:lvl4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4pPr>
            <a:lvl5pPr algn="l" defTabSz="2663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7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 pitchFamily="34" charset="0"/>
              </a:defRPr>
            </a:lvl5pPr>
            <a:lvl6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26671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900870"/>
            <a:r>
              <a:rPr lang="ru-RU" altLang="ru-RU" sz="4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Меры поддержки </a:t>
            </a:r>
            <a:r>
              <a:rPr lang="ru-RU" altLang="ru-RU" sz="4800" kern="0" dirty="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социальных предпринимателей</a:t>
            </a:r>
            <a:endParaRPr lang="ru-RU" altLang="ru-RU" sz="48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endParaRPr lang="ru-RU" altLang="ru-RU" sz="1000" kern="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00870"/>
            <a:r>
              <a:rPr lang="ru-RU" altLang="ru-RU" sz="2800" kern="0" dirty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Московская область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93279" y="4086382"/>
            <a:ext cx="10915196" cy="424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7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75E37E-D189-D8FE-ACD7-92499F4525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33180" y="5040730"/>
            <a:ext cx="1310754" cy="1310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2C0CC6-1944-D91A-790D-CF17079687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8066" y="5076804"/>
            <a:ext cx="1248155" cy="124815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04325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EBBE1A-037E-476C-8D0F-9DD7F516AD1A}" type="slidenum">
              <a:rPr lang="ru-RU" sz="1368">
                <a:solidFill>
                  <a:srgbClr val="FFFFFF"/>
                </a:solidFill>
              </a:rPr>
              <a:pPr defTabSz="204325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368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05F830-F0CE-1D1A-5034-4DEC3C89F53B}"/>
              </a:ext>
            </a:extLst>
          </p:cNvPr>
          <p:cNvSpPr/>
          <p:nvPr/>
        </p:nvSpPr>
        <p:spPr>
          <a:xfrm>
            <a:off x="0" y="555423"/>
            <a:ext cx="12192000" cy="506440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ct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7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 pitchFamily="34" charset="0"/>
              </a:rPr>
              <a:t>Субсидии социальным предприятиям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233ED52-DE28-0F89-0D82-432B8605D068}"/>
              </a:ext>
            </a:extLst>
          </p:cNvPr>
          <p:cNvSpPr/>
          <p:nvPr/>
        </p:nvSpPr>
        <p:spPr>
          <a:xfrm>
            <a:off x="570432" y="1252706"/>
            <a:ext cx="11380046" cy="349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Кто может получить:  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индивидуальными предпринимателями;</a:t>
            </a:r>
          </a:p>
          <a:p>
            <a:pPr marL="285750" indent="-285750" algn="just" defTabSz="90033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МСП, являющиеся юридическими лицами.</a:t>
            </a:r>
          </a:p>
          <a:p>
            <a:pPr algn="just" defTabSz="9003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Требования к заявителю: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является субъектом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и осуществляет деятельность на территории Московской Области;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осуществляет деятельность в разделе производство и (или) реализация подакцизных товаров, а также добыча и (или) реализацию полезных ископаемых, за исключением общераспространенных полезных ископаемых;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зарегистрирован на ЦП МСП и подал через ЦП МСП заявку на расширенную оценку показателей деятельности субъекта МСП;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состоит в перечне субъектов МСП, имеющих статус социальных предприятий или осуществляет основной вид деятельности в соответствии подгруппой 32.99.8 раздела «C», группой 85.41 раздела «Р» или группой 88.91 раздела «Q» ОКВЭД;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находится в процессе ликвидации, реорганизации или банкротства;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налоговая задолженность не более 3 000 рублей;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на дату подачи заявки на получение Субсидии затраты произведены в полном объеме.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затраты произведены не ранее 1 сентября 2024 года.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altLang="ru-RU" sz="1000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Размер субсидии:  </a:t>
            </a:r>
          </a:p>
          <a:p>
            <a:pPr marL="285750" marR="0" lvl="0" indent="-28575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более 85% затрат и до 2 млн рублей</a:t>
            </a:r>
            <a:endParaRPr lang="ru-RU" altLang="ru-RU" sz="1600" b="1" dirty="0">
              <a:solidFill>
                <a:srgbClr val="13151C"/>
              </a:solidFill>
              <a:latin typeface="Segoe UI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1140D8D-B20B-8C9A-8FCF-757842A06714}"/>
              </a:ext>
            </a:extLst>
          </p:cNvPr>
          <p:cNvSpPr/>
          <p:nvPr/>
        </p:nvSpPr>
        <p:spPr>
          <a:xfrm>
            <a:off x="2663255" y="5149805"/>
            <a:ext cx="2524869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УЗНАТЬ ПОДРОБНЕЕ</a:t>
            </a: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Инвестиционный портал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0A95597-BF78-3DB5-9CD3-5F55F8933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17" y="1978092"/>
            <a:ext cx="310934" cy="3005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F8C2049D-74B3-B9FE-4281-3DC22195CF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17" y="1231481"/>
            <a:ext cx="310935" cy="30055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E06B885-0F4F-DA94-971D-47C12759D6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237" y="4388037"/>
            <a:ext cx="249006" cy="24069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64CB959-7489-22B2-E27D-44A50D14EF4F}"/>
              </a:ext>
            </a:extLst>
          </p:cNvPr>
          <p:cNvSpPr/>
          <p:nvPr/>
        </p:nvSpPr>
        <p:spPr>
          <a:xfrm>
            <a:off x="6886428" y="5149807"/>
            <a:ext cx="2630701" cy="1075827"/>
          </a:xfrm>
          <a:prstGeom prst="rect">
            <a:avLst/>
          </a:prstGeom>
          <a:ln>
            <a:noFill/>
          </a:ln>
        </p:spPr>
        <p:txBody>
          <a:bodyPr wrap="square" lIns="90063" tIns="45031" rIns="90063" bIns="45031">
            <a:spAutoFit/>
          </a:bodyPr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70449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ПОДАТЬ ЗАЯВЛЕНИЕ</a:t>
            </a: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>
              <a:solidFill>
                <a:srgbClr val="1A35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государственных и муниципальных услуг Московской области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1A35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161ED547-CA8D-DFDF-217C-F40BDE2CC3FB}"/>
              </a:ext>
            </a:extLst>
          </p:cNvPr>
          <p:cNvSpPr/>
          <p:nvPr/>
        </p:nvSpPr>
        <p:spPr>
          <a:xfrm>
            <a:off x="6949444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1486F87A-16DC-8A8D-0951-B93FCAC7380B}"/>
              </a:ext>
            </a:extLst>
          </p:cNvPr>
          <p:cNvSpPr/>
          <p:nvPr/>
        </p:nvSpPr>
        <p:spPr>
          <a:xfrm>
            <a:off x="974988" y="5072862"/>
            <a:ext cx="4213136" cy="12297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F3F1EF-F400-22E4-5B5D-3794D94AA8F5}"/>
              </a:ext>
            </a:extLst>
          </p:cNvPr>
          <p:cNvSpPr txBox="1"/>
          <p:nvPr/>
        </p:nvSpPr>
        <p:spPr>
          <a:xfrm>
            <a:off x="550453" y="6440103"/>
            <a:ext cx="5699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00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 возникшим вопросам обращайтесь по номеру горячей линии - 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A35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0150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13151C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C890AF-6209-9A40-1D94-9BD4CA9B23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78" y="6445710"/>
            <a:ext cx="249006" cy="24900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7ACB253-A05D-B55B-2B4B-A7AAF279EC52}"/>
              </a:ext>
            </a:extLst>
          </p:cNvPr>
          <p:cNvSpPr/>
          <p:nvPr/>
        </p:nvSpPr>
        <p:spPr>
          <a:xfrm>
            <a:off x="8072196" y="1318487"/>
            <a:ext cx="3897089" cy="540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3" tIns="45031" rIns="90063" bIns="45031"/>
          <a:lstStyle>
            <a:lvl1pPr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1pPr>
            <a:lvl2pPr marL="742950" indent="-28575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2pPr>
            <a:lvl3pPr marL="11430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3pPr>
            <a:lvl4pPr marL="16002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4pPr>
            <a:lvl5pPr marL="2057400" indent="-228600" defTabSz="2692400"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5pPr>
            <a:lvl6pPr marL="25146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6pPr>
            <a:lvl7pPr marL="29718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7pPr>
            <a:lvl8pPr marL="34290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8pPr>
            <a:lvl9pPr marL="3886200" indent="-228600" defTabSz="2692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defRPr>
            </a:lvl9pPr>
          </a:lstStyle>
          <a:p>
            <a:pPr algn="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Бюджет конкурса - 100 млн руб.</a:t>
            </a:r>
          </a:p>
          <a:p>
            <a:pPr algn="r" defTabSz="9003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200" b="1" dirty="0">
                <a:solidFill>
                  <a:srgbClr val="1A35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Сроки отбора: с 01.09.2025 по 01.10.2025</a:t>
            </a:r>
          </a:p>
        </p:txBody>
      </p:sp>
    </p:spTree>
    <p:extLst>
      <p:ext uri="{BB962C8B-B14F-4D97-AF65-F5344CB8AC3E}">
        <p14:creationId xmlns:p14="http://schemas.microsoft.com/office/powerpoint/2010/main" xmlns="" val="1535149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O">
      <a:dk1>
        <a:srgbClr val="004680"/>
      </a:dk1>
      <a:lt1>
        <a:sysClr val="window" lastClr="FFFFFF"/>
      </a:lt1>
      <a:dk2>
        <a:srgbClr val="026BC2"/>
      </a:dk2>
      <a:lt2>
        <a:srgbClr val="E6E8EE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Центры «Мой бизнес».pptx" id="{CD78F8FA-615B-4256-994A-4F083DFD3B42}" vid="{677E270A-3BD6-47D2-BDCC-F6EA8FA3B559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шаблон</Template>
  <TotalTime>9244</TotalTime>
  <Words>222</Words>
  <Application>Microsoft Office PowerPoint</Application>
  <PresentationFormat>Произвольный</PresentationFormat>
  <Paragraphs>32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Segoe UI Semilight</vt:lpstr>
      <vt:lpstr>Calibri Light</vt:lpstr>
      <vt:lpstr>Segoe UI</vt:lpstr>
      <vt:lpstr>Calibri</vt:lpstr>
      <vt:lpstr>Helvetica</vt:lpstr>
      <vt:lpstr>Segoe UI Black</vt:lpstr>
      <vt:lpstr>Тема Office</vt:lpstr>
      <vt:lpstr>2_Тема Office</vt:lpstr>
      <vt:lpstr>Слайд 1</vt:lpstr>
      <vt:lpstr>Слайд 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Двойных Александр Владимирович</dc:creator>
  <cp:lastModifiedBy>Hiper_PC_21</cp:lastModifiedBy>
  <cp:revision>249</cp:revision>
  <dcterms:created xsi:type="dcterms:W3CDTF">2021-12-21T06:30:22Z</dcterms:created>
  <dcterms:modified xsi:type="dcterms:W3CDTF">2025-04-28T14:19:09Z</dcterms:modified>
</cp:coreProperties>
</file>